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56" r:id="rId2"/>
    <p:sldId id="257" r:id="rId3"/>
    <p:sldId id="405" r:id="rId4"/>
    <p:sldId id="408" r:id="rId5"/>
    <p:sldId id="407" r:id="rId6"/>
    <p:sldId id="369" r:id="rId7"/>
    <p:sldId id="401" r:id="rId8"/>
    <p:sldId id="402" r:id="rId9"/>
    <p:sldId id="404" r:id="rId10"/>
    <p:sldId id="403" r:id="rId11"/>
    <p:sldId id="380" r:id="rId12"/>
    <p:sldId id="261" r:id="rId13"/>
    <p:sldId id="277" r:id="rId14"/>
    <p:sldId id="406" r:id="rId15"/>
    <p:sldId id="260" r:id="rId16"/>
    <p:sldId id="258" r:id="rId17"/>
    <p:sldId id="259" r:id="rId18"/>
    <p:sldId id="262" r:id="rId19"/>
    <p:sldId id="263" r:id="rId20"/>
    <p:sldId id="264" r:id="rId21"/>
    <p:sldId id="265" r:id="rId22"/>
    <p:sldId id="266" r:id="rId23"/>
    <p:sldId id="267" r:id="rId24"/>
    <p:sldId id="281" r:id="rId25"/>
    <p:sldId id="278" r:id="rId26"/>
    <p:sldId id="279" r:id="rId27"/>
    <p:sldId id="268" r:id="rId28"/>
    <p:sldId id="269" r:id="rId29"/>
    <p:sldId id="280" r:id="rId30"/>
    <p:sldId id="283" r:id="rId31"/>
    <p:sldId id="284" r:id="rId32"/>
    <p:sldId id="359" r:id="rId33"/>
    <p:sldId id="354" r:id="rId34"/>
    <p:sldId id="300" r:id="rId35"/>
    <p:sldId id="299" r:id="rId36"/>
    <p:sldId id="303" r:id="rId37"/>
    <p:sldId id="286" r:id="rId38"/>
    <p:sldId id="287" r:id="rId39"/>
    <p:sldId id="293" r:id="rId40"/>
    <p:sldId id="305" r:id="rId41"/>
    <p:sldId id="332" r:id="rId42"/>
    <p:sldId id="298" r:id="rId43"/>
    <p:sldId id="291" r:id="rId44"/>
    <p:sldId id="282" r:id="rId45"/>
    <p:sldId id="272" r:id="rId46"/>
    <p:sldId id="333" r:id="rId47"/>
    <p:sldId id="360" r:id="rId48"/>
    <p:sldId id="290" r:id="rId49"/>
    <p:sldId id="274" r:id="rId50"/>
    <p:sldId id="379" r:id="rId51"/>
    <p:sldId id="381" r:id="rId52"/>
    <p:sldId id="382" r:id="rId53"/>
    <p:sldId id="383" r:id="rId54"/>
    <p:sldId id="385" r:id="rId55"/>
    <p:sldId id="384" r:id="rId56"/>
    <p:sldId id="387" r:id="rId57"/>
    <p:sldId id="399" r:id="rId58"/>
    <p:sldId id="398" r:id="rId59"/>
    <p:sldId id="388" r:id="rId60"/>
    <p:sldId id="390" r:id="rId61"/>
    <p:sldId id="391" r:id="rId62"/>
    <p:sldId id="392" r:id="rId63"/>
    <p:sldId id="393" r:id="rId64"/>
    <p:sldId id="394" r:id="rId65"/>
    <p:sldId id="395" r:id="rId66"/>
    <p:sldId id="396" r:id="rId67"/>
    <p:sldId id="397" r:id="rId68"/>
    <p:sldId id="386" r:id="rId69"/>
    <p:sldId id="334" r:id="rId70"/>
    <p:sldId id="355" r:id="rId71"/>
    <p:sldId id="361" r:id="rId72"/>
    <p:sldId id="370" r:id="rId73"/>
    <p:sldId id="400" r:id="rId74"/>
    <p:sldId id="356" r:id="rId75"/>
    <p:sldId id="313" r:id="rId76"/>
    <p:sldId id="376" r:id="rId77"/>
    <p:sldId id="314" r:id="rId78"/>
    <p:sldId id="377" r:id="rId79"/>
    <p:sldId id="315" r:id="rId80"/>
    <p:sldId id="378" r:id="rId81"/>
    <p:sldId id="336" r:id="rId82"/>
    <p:sldId id="276" r:id="rId83"/>
    <p:sldId id="307" r:id="rId84"/>
    <p:sldId id="308" r:id="rId85"/>
    <p:sldId id="271" r:id="rId86"/>
    <p:sldId id="294" r:id="rId87"/>
    <p:sldId id="295" r:id="rId88"/>
    <p:sldId id="296" r:id="rId89"/>
    <p:sldId id="309" r:id="rId90"/>
    <p:sldId id="330" r:id="rId91"/>
    <p:sldId id="331" r:id="rId92"/>
    <p:sldId id="319" r:id="rId93"/>
    <p:sldId id="320" r:id="rId94"/>
    <p:sldId id="321" r:id="rId95"/>
    <p:sldId id="322" r:id="rId96"/>
    <p:sldId id="323" r:id="rId97"/>
    <p:sldId id="324" r:id="rId98"/>
    <p:sldId id="325" r:id="rId99"/>
    <p:sldId id="326" r:id="rId100"/>
    <p:sldId id="337" r:id="rId101"/>
    <p:sldId id="341" r:id="rId102"/>
    <p:sldId id="342" r:id="rId103"/>
    <p:sldId id="343" r:id="rId104"/>
    <p:sldId id="344" r:id="rId105"/>
    <p:sldId id="345" r:id="rId106"/>
    <p:sldId id="346" r:id="rId107"/>
    <p:sldId id="347" r:id="rId108"/>
    <p:sldId id="348" r:id="rId109"/>
    <p:sldId id="349" r:id="rId110"/>
    <p:sldId id="364" r:id="rId111"/>
    <p:sldId id="316" r:id="rId112"/>
    <p:sldId id="351" r:id="rId113"/>
    <p:sldId id="353" r:id="rId114"/>
    <p:sldId id="352" r:id="rId115"/>
    <p:sldId id="350" r:id="rId116"/>
    <p:sldId id="363" r:id="rId117"/>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1D1"/>
    <a:srgbClr val="B0D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37"/>
    <p:restoredTop sz="94666"/>
  </p:normalViewPr>
  <p:slideViewPr>
    <p:cSldViewPr>
      <p:cViewPr varScale="1">
        <p:scale>
          <a:sx n="102" d="100"/>
          <a:sy n="102" d="100"/>
        </p:scale>
        <p:origin x="1568" y="184"/>
      </p:cViewPr>
      <p:guideLst>
        <p:guide orient="horz" pos="2160"/>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11FB8B-75D8-1641-B089-1489EE6D8A20}" type="doc">
      <dgm:prSet loTypeId="urn:microsoft.com/office/officeart/2005/8/layout/process4" loCatId="" qsTypeId="urn:microsoft.com/office/officeart/2005/8/quickstyle/simple1" qsCatId="simple" csTypeId="urn:microsoft.com/office/officeart/2005/8/colors/accent1_1" csCatId="accent1" phldr="1"/>
      <dgm:spPr/>
      <dgm:t>
        <a:bodyPr/>
        <a:lstStyle/>
        <a:p>
          <a:endParaRPr lang="en-US"/>
        </a:p>
      </dgm:t>
    </dgm:pt>
    <dgm:pt modelId="{9E171F9B-48C3-334B-A28C-78102E23FE9B}">
      <dgm:prSet phldrT="[Text]"/>
      <dgm:spPr/>
      <dgm:t>
        <a:bodyPr/>
        <a:lstStyle/>
        <a:p>
          <a:r>
            <a:rPr lang="en-US" b="1" dirty="0"/>
            <a:t>Frame the problem</a:t>
          </a:r>
        </a:p>
        <a:p>
          <a:r>
            <a:rPr lang="en-US" dirty="0"/>
            <a:t>(Ask the right questions)</a:t>
          </a:r>
        </a:p>
      </dgm:t>
    </dgm:pt>
    <dgm:pt modelId="{7AA85679-D91C-C649-B3E2-72EF00BF0C38}" type="parTrans" cxnId="{12383F0E-71EF-9E4A-9B94-CB20EC32C016}">
      <dgm:prSet/>
      <dgm:spPr/>
      <dgm:t>
        <a:bodyPr/>
        <a:lstStyle/>
        <a:p>
          <a:endParaRPr lang="en-US"/>
        </a:p>
      </dgm:t>
    </dgm:pt>
    <dgm:pt modelId="{7A46EB2C-C0B1-1045-B194-70D004134B1B}" type="sibTrans" cxnId="{12383F0E-71EF-9E4A-9B94-CB20EC32C016}">
      <dgm:prSet/>
      <dgm:spPr/>
      <dgm:t>
        <a:bodyPr/>
        <a:lstStyle/>
        <a:p>
          <a:endParaRPr lang="en-US"/>
        </a:p>
      </dgm:t>
    </dgm:pt>
    <dgm:pt modelId="{9E84B76D-6A99-EC45-95D8-0926529F89AB}">
      <dgm:prSet phldrT="[Text]"/>
      <dgm:spPr/>
      <dgm:t>
        <a:bodyPr/>
        <a:lstStyle/>
        <a:p>
          <a:r>
            <a:rPr lang="en-US" b="1" dirty="0"/>
            <a:t>Obtain the right data</a:t>
          </a:r>
        </a:p>
        <a:p>
          <a:r>
            <a:rPr lang="en-US" b="1" dirty="0"/>
            <a:t>(</a:t>
          </a:r>
          <a:r>
            <a:rPr lang="en-US" b="0" dirty="0"/>
            <a:t>Data ingestion, Data collection)</a:t>
          </a:r>
        </a:p>
      </dgm:t>
    </dgm:pt>
    <dgm:pt modelId="{C9641A81-BB5B-F24B-8C3F-43C70E32BEDE}" type="parTrans" cxnId="{8FD9A957-B311-254E-BD04-35A3D07BFDA7}">
      <dgm:prSet/>
      <dgm:spPr/>
      <dgm:t>
        <a:bodyPr/>
        <a:lstStyle/>
        <a:p>
          <a:endParaRPr lang="en-US"/>
        </a:p>
      </dgm:t>
    </dgm:pt>
    <dgm:pt modelId="{DBDF4CA4-874B-7B4B-B867-8BB490488CB5}" type="sibTrans" cxnId="{8FD9A957-B311-254E-BD04-35A3D07BFDA7}">
      <dgm:prSet/>
      <dgm:spPr/>
      <dgm:t>
        <a:bodyPr/>
        <a:lstStyle/>
        <a:p>
          <a:endParaRPr lang="en-US"/>
        </a:p>
      </dgm:t>
    </dgm:pt>
    <dgm:pt modelId="{0DC2A833-575C-8D47-B546-03AC39DC4606}">
      <dgm:prSet phldrT="[Text]"/>
      <dgm:spPr/>
      <dgm:t>
        <a:bodyPr/>
        <a:lstStyle/>
        <a:p>
          <a:r>
            <a:rPr lang="en-US" b="1" dirty="0"/>
            <a:t>Process the data</a:t>
          </a:r>
        </a:p>
        <a:p>
          <a:r>
            <a:rPr lang="en-US" dirty="0"/>
            <a:t>(Data cleansing)</a:t>
          </a:r>
        </a:p>
      </dgm:t>
    </dgm:pt>
    <dgm:pt modelId="{C84EFB34-21CB-4940-B237-60DDF1F0FD54}" type="parTrans" cxnId="{82641536-4E9E-5640-B736-4AFB816369D9}">
      <dgm:prSet/>
      <dgm:spPr/>
      <dgm:t>
        <a:bodyPr/>
        <a:lstStyle/>
        <a:p>
          <a:endParaRPr lang="en-US"/>
        </a:p>
      </dgm:t>
    </dgm:pt>
    <dgm:pt modelId="{AEB6D431-35F2-2A4B-A816-667644D1C4E6}" type="sibTrans" cxnId="{82641536-4E9E-5640-B736-4AFB816369D9}">
      <dgm:prSet/>
      <dgm:spPr/>
      <dgm:t>
        <a:bodyPr/>
        <a:lstStyle/>
        <a:p>
          <a:endParaRPr lang="en-US"/>
        </a:p>
      </dgm:t>
    </dgm:pt>
    <dgm:pt modelId="{0E88614B-53EC-E441-BE34-A77DC6B5AB1C}">
      <dgm:prSet phldrT="[Text]"/>
      <dgm:spPr/>
      <dgm:t>
        <a:bodyPr/>
        <a:lstStyle/>
        <a:p>
          <a:r>
            <a:rPr lang="en-US" b="1" dirty="0"/>
            <a:t>Explore the data</a:t>
          </a:r>
        </a:p>
        <a:p>
          <a:r>
            <a:rPr lang="en-US" b="0" dirty="0"/>
            <a:t>(Data profiling, Data transformation)</a:t>
          </a:r>
        </a:p>
      </dgm:t>
    </dgm:pt>
    <dgm:pt modelId="{C655566C-F6E9-DF49-9973-D2FE2902770B}" type="parTrans" cxnId="{4AC82F4C-F387-1E42-BED4-17122EE0E926}">
      <dgm:prSet/>
      <dgm:spPr/>
      <dgm:t>
        <a:bodyPr/>
        <a:lstStyle/>
        <a:p>
          <a:endParaRPr lang="en-US"/>
        </a:p>
      </dgm:t>
    </dgm:pt>
    <dgm:pt modelId="{D760C456-26CD-FC46-A373-4CEDBED2B129}" type="sibTrans" cxnId="{4AC82F4C-F387-1E42-BED4-17122EE0E926}">
      <dgm:prSet/>
      <dgm:spPr/>
      <dgm:t>
        <a:bodyPr/>
        <a:lstStyle/>
        <a:p>
          <a:endParaRPr lang="en-US"/>
        </a:p>
      </dgm:t>
    </dgm:pt>
    <dgm:pt modelId="{9E0142DC-6FA6-1F44-A33E-863E54B01CF0}">
      <dgm:prSet phldrT="[Text]"/>
      <dgm:spPr/>
      <dgm:t>
        <a:bodyPr/>
        <a:lstStyle/>
        <a:p>
          <a:r>
            <a:rPr lang="en-US" b="1" dirty="0"/>
            <a:t>Analyze data in depth</a:t>
          </a:r>
        </a:p>
        <a:p>
          <a:r>
            <a:rPr lang="en-US" dirty="0"/>
            <a:t>(Data Mining)</a:t>
          </a:r>
        </a:p>
      </dgm:t>
    </dgm:pt>
    <dgm:pt modelId="{7CB0678B-CC3A-DA4F-A001-2115FFEE60D6}" type="parTrans" cxnId="{7BAC7F0D-3CE4-8643-9BA1-D6E0044EAB6E}">
      <dgm:prSet/>
      <dgm:spPr/>
      <dgm:t>
        <a:bodyPr/>
        <a:lstStyle/>
        <a:p>
          <a:endParaRPr lang="en-US"/>
        </a:p>
      </dgm:t>
    </dgm:pt>
    <dgm:pt modelId="{EB73BB6C-2E06-8940-B981-2CC8D4579824}" type="sibTrans" cxnId="{7BAC7F0D-3CE4-8643-9BA1-D6E0044EAB6E}">
      <dgm:prSet/>
      <dgm:spPr/>
      <dgm:t>
        <a:bodyPr/>
        <a:lstStyle/>
        <a:p>
          <a:endParaRPr lang="en-US"/>
        </a:p>
      </dgm:t>
    </dgm:pt>
    <dgm:pt modelId="{B268C264-2F20-234D-9FFA-C2262122C675}">
      <dgm:prSet phldrT="[Text]"/>
      <dgm:spPr/>
      <dgm:t>
        <a:bodyPr/>
        <a:lstStyle/>
        <a:p>
          <a:r>
            <a:rPr lang="en-US" b="1" dirty="0"/>
            <a:t>Visualize and communicate results</a:t>
          </a:r>
        </a:p>
        <a:p>
          <a:r>
            <a:rPr lang="en-US" b="0" dirty="0"/>
            <a:t>(Use the discovered knowledge)</a:t>
          </a:r>
        </a:p>
      </dgm:t>
    </dgm:pt>
    <dgm:pt modelId="{2D149DED-E046-624B-9215-1CCB503A5942}" type="parTrans" cxnId="{7B3FB089-91B9-3448-B9A1-8E09E38276E4}">
      <dgm:prSet/>
      <dgm:spPr/>
      <dgm:t>
        <a:bodyPr/>
        <a:lstStyle/>
        <a:p>
          <a:endParaRPr lang="en-US"/>
        </a:p>
      </dgm:t>
    </dgm:pt>
    <dgm:pt modelId="{0C691FBB-4A55-3F4C-B122-24402D1BA1F3}" type="sibTrans" cxnId="{7B3FB089-91B9-3448-B9A1-8E09E38276E4}">
      <dgm:prSet/>
      <dgm:spPr/>
      <dgm:t>
        <a:bodyPr/>
        <a:lstStyle/>
        <a:p>
          <a:endParaRPr lang="en-US"/>
        </a:p>
      </dgm:t>
    </dgm:pt>
    <dgm:pt modelId="{DDC32B33-E5B9-EB49-ACD4-207DB423AC37}" type="pres">
      <dgm:prSet presAssocID="{E111FB8B-75D8-1641-B089-1489EE6D8A20}" presName="Name0" presStyleCnt="0">
        <dgm:presLayoutVars>
          <dgm:dir/>
          <dgm:animLvl val="lvl"/>
          <dgm:resizeHandles val="exact"/>
        </dgm:presLayoutVars>
      </dgm:prSet>
      <dgm:spPr/>
    </dgm:pt>
    <dgm:pt modelId="{36BC8F36-3BF2-7C44-BDBF-CFC909E944A5}" type="pres">
      <dgm:prSet presAssocID="{B268C264-2F20-234D-9FFA-C2262122C675}" presName="boxAndChildren" presStyleCnt="0"/>
      <dgm:spPr/>
    </dgm:pt>
    <dgm:pt modelId="{CA02B102-BA3F-394E-879B-EA8E1F414054}" type="pres">
      <dgm:prSet presAssocID="{B268C264-2F20-234D-9FFA-C2262122C675}" presName="parentTextBox" presStyleLbl="node1" presStyleIdx="0" presStyleCnt="6"/>
      <dgm:spPr/>
    </dgm:pt>
    <dgm:pt modelId="{B5FAF731-E365-F140-A1EA-7FC365B5501E}" type="pres">
      <dgm:prSet presAssocID="{EB73BB6C-2E06-8940-B981-2CC8D4579824}" presName="sp" presStyleCnt="0"/>
      <dgm:spPr/>
    </dgm:pt>
    <dgm:pt modelId="{DE53A11F-17E1-A44D-B7D8-F3552128E6B1}" type="pres">
      <dgm:prSet presAssocID="{9E0142DC-6FA6-1F44-A33E-863E54B01CF0}" presName="arrowAndChildren" presStyleCnt="0"/>
      <dgm:spPr/>
    </dgm:pt>
    <dgm:pt modelId="{74EBF919-3309-E149-AE1A-F1043B598BF6}" type="pres">
      <dgm:prSet presAssocID="{9E0142DC-6FA6-1F44-A33E-863E54B01CF0}" presName="parentTextArrow" presStyleLbl="node1" presStyleIdx="1" presStyleCnt="6"/>
      <dgm:spPr/>
    </dgm:pt>
    <dgm:pt modelId="{BF7E9DA1-36CA-E644-898F-3B5444696F23}" type="pres">
      <dgm:prSet presAssocID="{D760C456-26CD-FC46-A373-4CEDBED2B129}" presName="sp" presStyleCnt="0"/>
      <dgm:spPr/>
    </dgm:pt>
    <dgm:pt modelId="{6530A631-8639-A949-AD7E-9FED33DC7B85}" type="pres">
      <dgm:prSet presAssocID="{0E88614B-53EC-E441-BE34-A77DC6B5AB1C}" presName="arrowAndChildren" presStyleCnt="0"/>
      <dgm:spPr/>
    </dgm:pt>
    <dgm:pt modelId="{D361BE0E-58C1-B944-9A0F-821B61293E89}" type="pres">
      <dgm:prSet presAssocID="{0E88614B-53EC-E441-BE34-A77DC6B5AB1C}" presName="parentTextArrow" presStyleLbl="node1" presStyleIdx="2" presStyleCnt="6" custLinFactNeighborY="1954"/>
      <dgm:spPr/>
    </dgm:pt>
    <dgm:pt modelId="{C18EFD4C-D54A-A044-802B-BC44401591A6}" type="pres">
      <dgm:prSet presAssocID="{AEB6D431-35F2-2A4B-A816-667644D1C4E6}" presName="sp" presStyleCnt="0"/>
      <dgm:spPr/>
    </dgm:pt>
    <dgm:pt modelId="{9F1F2C71-3526-C84B-B4AA-99DA1C80FA50}" type="pres">
      <dgm:prSet presAssocID="{0DC2A833-575C-8D47-B546-03AC39DC4606}" presName="arrowAndChildren" presStyleCnt="0"/>
      <dgm:spPr/>
    </dgm:pt>
    <dgm:pt modelId="{D81E707D-200D-DB49-9920-DF14E0581816}" type="pres">
      <dgm:prSet presAssocID="{0DC2A833-575C-8D47-B546-03AC39DC4606}" presName="parentTextArrow" presStyleLbl="node1" presStyleIdx="3" presStyleCnt="6"/>
      <dgm:spPr/>
    </dgm:pt>
    <dgm:pt modelId="{FE71AB57-38E9-4F4E-AAC7-0AE1EDE74B54}" type="pres">
      <dgm:prSet presAssocID="{DBDF4CA4-874B-7B4B-B867-8BB490488CB5}" presName="sp" presStyleCnt="0"/>
      <dgm:spPr/>
    </dgm:pt>
    <dgm:pt modelId="{14569DEB-1864-504C-B49B-A934C561A928}" type="pres">
      <dgm:prSet presAssocID="{9E84B76D-6A99-EC45-95D8-0926529F89AB}" presName="arrowAndChildren" presStyleCnt="0"/>
      <dgm:spPr/>
    </dgm:pt>
    <dgm:pt modelId="{35A7A228-2D26-1E4E-B331-20CF3B7C95F7}" type="pres">
      <dgm:prSet presAssocID="{9E84B76D-6A99-EC45-95D8-0926529F89AB}" presName="parentTextArrow" presStyleLbl="node1" presStyleIdx="4" presStyleCnt="6"/>
      <dgm:spPr/>
    </dgm:pt>
    <dgm:pt modelId="{4F1031C0-4732-AE48-BBFD-CFEBDF7B2C94}" type="pres">
      <dgm:prSet presAssocID="{7A46EB2C-C0B1-1045-B194-70D004134B1B}" presName="sp" presStyleCnt="0"/>
      <dgm:spPr/>
    </dgm:pt>
    <dgm:pt modelId="{79D5A3B9-0E80-434F-BC5F-2ED05FA9B114}" type="pres">
      <dgm:prSet presAssocID="{9E171F9B-48C3-334B-A28C-78102E23FE9B}" presName="arrowAndChildren" presStyleCnt="0"/>
      <dgm:spPr/>
    </dgm:pt>
    <dgm:pt modelId="{86A11F8D-ADE8-3845-9165-AAD7A0EDC053}" type="pres">
      <dgm:prSet presAssocID="{9E171F9B-48C3-334B-A28C-78102E23FE9B}" presName="parentTextArrow" presStyleLbl="node1" presStyleIdx="5" presStyleCnt="6"/>
      <dgm:spPr/>
    </dgm:pt>
  </dgm:ptLst>
  <dgm:cxnLst>
    <dgm:cxn modelId="{7BAC7F0D-3CE4-8643-9BA1-D6E0044EAB6E}" srcId="{E111FB8B-75D8-1641-B089-1489EE6D8A20}" destId="{9E0142DC-6FA6-1F44-A33E-863E54B01CF0}" srcOrd="4" destOrd="0" parTransId="{7CB0678B-CC3A-DA4F-A001-2115FFEE60D6}" sibTransId="{EB73BB6C-2E06-8940-B981-2CC8D4579824}"/>
    <dgm:cxn modelId="{12383F0E-71EF-9E4A-9B94-CB20EC32C016}" srcId="{E111FB8B-75D8-1641-B089-1489EE6D8A20}" destId="{9E171F9B-48C3-334B-A28C-78102E23FE9B}" srcOrd="0" destOrd="0" parTransId="{7AA85679-D91C-C649-B3E2-72EF00BF0C38}" sibTransId="{7A46EB2C-C0B1-1045-B194-70D004134B1B}"/>
    <dgm:cxn modelId="{B60B9E15-313F-9647-AF41-720DA2003FF1}" type="presOf" srcId="{9E0142DC-6FA6-1F44-A33E-863E54B01CF0}" destId="{74EBF919-3309-E149-AE1A-F1043B598BF6}" srcOrd="0" destOrd="0" presId="urn:microsoft.com/office/officeart/2005/8/layout/process4"/>
    <dgm:cxn modelId="{82641536-4E9E-5640-B736-4AFB816369D9}" srcId="{E111FB8B-75D8-1641-B089-1489EE6D8A20}" destId="{0DC2A833-575C-8D47-B546-03AC39DC4606}" srcOrd="2" destOrd="0" parTransId="{C84EFB34-21CB-4940-B237-60DDF1F0FD54}" sibTransId="{AEB6D431-35F2-2A4B-A816-667644D1C4E6}"/>
    <dgm:cxn modelId="{4AC82F4C-F387-1E42-BED4-17122EE0E926}" srcId="{E111FB8B-75D8-1641-B089-1489EE6D8A20}" destId="{0E88614B-53EC-E441-BE34-A77DC6B5AB1C}" srcOrd="3" destOrd="0" parTransId="{C655566C-F6E9-DF49-9973-D2FE2902770B}" sibTransId="{D760C456-26CD-FC46-A373-4CEDBED2B129}"/>
    <dgm:cxn modelId="{8FD9A957-B311-254E-BD04-35A3D07BFDA7}" srcId="{E111FB8B-75D8-1641-B089-1489EE6D8A20}" destId="{9E84B76D-6A99-EC45-95D8-0926529F89AB}" srcOrd="1" destOrd="0" parTransId="{C9641A81-BB5B-F24B-8C3F-43C70E32BEDE}" sibTransId="{DBDF4CA4-874B-7B4B-B867-8BB490488CB5}"/>
    <dgm:cxn modelId="{8E52B658-9FDF-4C4A-9E1A-344FFD892140}" type="presOf" srcId="{9E171F9B-48C3-334B-A28C-78102E23FE9B}" destId="{86A11F8D-ADE8-3845-9165-AAD7A0EDC053}" srcOrd="0" destOrd="0" presId="urn:microsoft.com/office/officeart/2005/8/layout/process4"/>
    <dgm:cxn modelId="{5546526B-54DD-8D47-ADC6-EED74F3C0F5A}" type="presOf" srcId="{E111FB8B-75D8-1641-B089-1489EE6D8A20}" destId="{DDC32B33-E5B9-EB49-ACD4-207DB423AC37}" srcOrd="0" destOrd="0" presId="urn:microsoft.com/office/officeart/2005/8/layout/process4"/>
    <dgm:cxn modelId="{7B3FB089-91B9-3448-B9A1-8E09E38276E4}" srcId="{E111FB8B-75D8-1641-B089-1489EE6D8A20}" destId="{B268C264-2F20-234D-9FFA-C2262122C675}" srcOrd="5" destOrd="0" parTransId="{2D149DED-E046-624B-9215-1CCB503A5942}" sibTransId="{0C691FBB-4A55-3F4C-B122-24402D1BA1F3}"/>
    <dgm:cxn modelId="{2FAAC593-806E-084E-B52C-68070B184A90}" type="presOf" srcId="{0DC2A833-575C-8D47-B546-03AC39DC4606}" destId="{D81E707D-200D-DB49-9920-DF14E0581816}" srcOrd="0" destOrd="0" presId="urn:microsoft.com/office/officeart/2005/8/layout/process4"/>
    <dgm:cxn modelId="{3B61A5A5-3B55-E64B-97A6-DA87CC1102E6}" type="presOf" srcId="{0E88614B-53EC-E441-BE34-A77DC6B5AB1C}" destId="{D361BE0E-58C1-B944-9A0F-821B61293E89}" srcOrd="0" destOrd="0" presId="urn:microsoft.com/office/officeart/2005/8/layout/process4"/>
    <dgm:cxn modelId="{2EFE05C3-DB45-AE4C-B621-DF2E3AD1BABA}" type="presOf" srcId="{9E84B76D-6A99-EC45-95D8-0926529F89AB}" destId="{35A7A228-2D26-1E4E-B331-20CF3B7C95F7}" srcOrd="0" destOrd="0" presId="urn:microsoft.com/office/officeart/2005/8/layout/process4"/>
    <dgm:cxn modelId="{A1E208E0-7073-9948-8628-47EEEFDAB02C}" type="presOf" srcId="{B268C264-2F20-234D-9FFA-C2262122C675}" destId="{CA02B102-BA3F-394E-879B-EA8E1F414054}" srcOrd="0" destOrd="0" presId="urn:microsoft.com/office/officeart/2005/8/layout/process4"/>
    <dgm:cxn modelId="{696911D0-8F5E-5D45-AF3D-04FAEFFDD5F6}" type="presParOf" srcId="{DDC32B33-E5B9-EB49-ACD4-207DB423AC37}" destId="{36BC8F36-3BF2-7C44-BDBF-CFC909E944A5}" srcOrd="0" destOrd="0" presId="urn:microsoft.com/office/officeart/2005/8/layout/process4"/>
    <dgm:cxn modelId="{A38F8858-FBCF-7B4C-AA6B-8F9D2C148EFE}" type="presParOf" srcId="{36BC8F36-3BF2-7C44-BDBF-CFC909E944A5}" destId="{CA02B102-BA3F-394E-879B-EA8E1F414054}" srcOrd="0" destOrd="0" presId="urn:microsoft.com/office/officeart/2005/8/layout/process4"/>
    <dgm:cxn modelId="{746B55BE-C8CD-7E48-9CA7-DE4EC297699A}" type="presParOf" srcId="{DDC32B33-E5B9-EB49-ACD4-207DB423AC37}" destId="{B5FAF731-E365-F140-A1EA-7FC365B5501E}" srcOrd="1" destOrd="0" presId="urn:microsoft.com/office/officeart/2005/8/layout/process4"/>
    <dgm:cxn modelId="{340FB856-2062-0C40-A7D7-9C5A2814A274}" type="presParOf" srcId="{DDC32B33-E5B9-EB49-ACD4-207DB423AC37}" destId="{DE53A11F-17E1-A44D-B7D8-F3552128E6B1}" srcOrd="2" destOrd="0" presId="urn:microsoft.com/office/officeart/2005/8/layout/process4"/>
    <dgm:cxn modelId="{37875B11-CE8D-4648-899E-604FB7511610}" type="presParOf" srcId="{DE53A11F-17E1-A44D-B7D8-F3552128E6B1}" destId="{74EBF919-3309-E149-AE1A-F1043B598BF6}" srcOrd="0" destOrd="0" presId="urn:microsoft.com/office/officeart/2005/8/layout/process4"/>
    <dgm:cxn modelId="{6C3F7234-D06A-1D42-957E-F130A46075E9}" type="presParOf" srcId="{DDC32B33-E5B9-EB49-ACD4-207DB423AC37}" destId="{BF7E9DA1-36CA-E644-898F-3B5444696F23}" srcOrd="3" destOrd="0" presId="urn:microsoft.com/office/officeart/2005/8/layout/process4"/>
    <dgm:cxn modelId="{D831BB30-2A6F-6048-8A9A-8603C8B016CA}" type="presParOf" srcId="{DDC32B33-E5B9-EB49-ACD4-207DB423AC37}" destId="{6530A631-8639-A949-AD7E-9FED33DC7B85}" srcOrd="4" destOrd="0" presId="urn:microsoft.com/office/officeart/2005/8/layout/process4"/>
    <dgm:cxn modelId="{8C58B8ED-D33C-2B4F-A360-90958D0973DA}" type="presParOf" srcId="{6530A631-8639-A949-AD7E-9FED33DC7B85}" destId="{D361BE0E-58C1-B944-9A0F-821B61293E89}" srcOrd="0" destOrd="0" presId="urn:microsoft.com/office/officeart/2005/8/layout/process4"/>
    <dgm:cxn modelId="{635E94A3-72D6-6740-8A73-BDAD012453C6}" type="presParOf" srcId="{DDC32B33-E5B9-EB49-ACD4-207DB423AC37}" destId="{C18EFD4C-D54A-A044-802B-BC44401591A6}" srcOrd="5" destOrd="0" presId="urn:microsoft.com/office/officeart/2005/8/layout/process4"/>
    <dgm:cxn modelId="{5208DA65-B1C9-4A40-92DE-09968DE34B5C}" type="presParOf" srcId="{DDC32B33-E5B9-EB49-ACD4-207DB423AC37}" destId="{9F1F2C71-3526-C84B-B4AA-99DA1C80FA50}" srcOrd="6" destOrd="0" presId="urn:microsoft.com/office/officeart/2005/8/layout/process4"/>
    <dgm:cxn modelId="{737EF171-3AE1-7844-A6D7-34BA9C592A4C}" type="presParOf" srcId="{9F1F2C71-3526-C84B-B4AA-99DA1C80FA50}" destId="{D81E707D-200D-DB49-9920-DF14E0581816}" srcOrd="0" destOrd="0" presId="urn:microsoft.com/office/officeart/2005/8/layout/process4"/>
    <dgm:cxn modelId="{3827CCA3-5EDA-A44B-B08E-7BF89A45C8CC}" type="presParOf" srcId="{DDC32B33-E5B9-EB49-ACD4-207DB423AC37}" destId="{FE71AB57-38E9-4F4E-AAC7-0AE1EDE74B54}" srcOrd="7" destOrd="0" presId="urn:microsoft.com/office/officeart/2005/8/layout/process4"/>
    <dgm:cxn modelId="{78F7F32D-CD01-6A48-8F33-7E0E5375BA33}" type="presParOf" srcId="{DDC32B33-E5B9-EB49-ACD4-207DB423AC37}" destId="{14569DEB-1864-504C-B49B-A934C561A928}" srcOrd="8" destOrd="0" presId="urn:microsoft.com/office/officeart/2005/8/layout/process4"/>
    <dgm:cxn modelId="{84BB4BE6-8C27-B747-BCE2-88A95463981A}" type="presParOf" srcId="{14569DEB-1864-504C-B49B-A934C561A928}" destId="{35A7A228-2D26-1E4E-B331-20CF3B7C95F7}" srcOrd="0" destOrd="0" presId="urn:microsoft.com/office/officeart/2005/8/layout/process4"/>
    <dgm:cxn modelId="{F6AE9F62-4A83-9D45-8084-FA96CAFA4F40}" type="presParOf" srcId="{DDC32B33-E5B9-EB49-ACD4-207DB423AC37}" destId="{4F1031C0-4732-AE48-BBFD-CFEBDF7B2C94}" srcOrd="9" destOrd="0" presId="urn:microsoft.com/office/officeart/2005/8/layout/process4"/>
    <dgm:cxn modelId="{2328A912-84DA-694C-B60E-5E2DA03769DE}" type="presParOf" srcId="{DDC32B33-E5B9-EB49-ACD4-207DB423AC37}" destId="{79D5A3B9-0E80-434F-BC5F-2ED05FA9B114}" srcOrd="10" destOrd="0" presId="urn:microsoft.com/office/officeart/2005/8/layout/process4"/>
    <dgm:cxn modelId="{A14EA0A4-BB81-3645-90C2-AFF93908B10F}" type="presParOf" srcId="{79D5A3B9-0E80-434F-BC5F-2ED05FA9B114}" destId="{86A11F8D-ADE8-3845-9165-AAD7A0EDC05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9DC0D6-910D-47DD-9E15-F2D02FE4B0E3}" type="doc">
      <dgm:prSet loTypeId="urn:microsoft.com/office/officeart/2005/8/layout/hChevron3" loCatId="process" qsTypeId="urn:microsoft.com/office/officeart/2005/8/quickstyle/simple1" qsCatId="simple" csTypeId="urn:microsoft.com/office/officeart/2005/8/colors/accent1_4" csCatId="accent1" phldr="1"/>
      <dgm:spPr/>
    </dgm:pt>
    <dgm:pt modelId="{43AE6C23-2006-4933-A2A4-9BD24B6BC6CD}">
      <dgm:prSet phldrT="[Text]"/>
      <dgm:spPr/>
      <dgm:t>
        <a:bodyPr/>
        <a:lstStyle/>
        <a:p>
          <a:r>
            <a:rPr lang="en-US" dirty="0"/>
            <a:t>Data Sources</a:t>
          </a:r>
        </a:p>
      </dgm:t>
    </dgm:pt>
    <dgm:pt modelId="{BB40516D-3F79-4C4E-A173-94D17A68DA25}" type="parTrans" cxnId="{82D38702-8D66-49E2-96AB-866C0402A2BB}">
      <dgm:prSet/>
      <dgm:spPr/>
      <dgm:t>
        <a:bodyPr/>
        <a:lstStyle/>
        <a:p>
          <a:endParaRPr lang="en-US"/>
        </a:p>
      </dgm:t>
    </dgm:pt>
    <dgm:pt modelId="{CC615CFD-F16E-4B17-95AC-86939C4C205D}" type="sibTrans" cxnId="{82D38702-8D66-49E2-96AB-866C0402A2BB}">
      <dgm:prSet/>
      <dgm:spPr/>
      <dgm:t>
        <a:bodyPr/>
        <a:lstStyle/>
        <a:p>
          <a:endParaRPr lang="en-US"/>
        </a:p>
      </dgm:t>
    </dgm:pt>
    <dgm:pt modelId="{B0A58E2D-0BBE-4D21-8ADF-00E24A102063}">
      <dgm:prSet phldrT="[Text]"/>
      <dgm:spPr/>
      <dgm:t>
        <a:bodyPr/>
        <a:lstStyle/>
        <a:p>
          <a:r>
            <a:rPr lang="en-US" dirty="0"/>
            <a:t>Data Ingestion</a:t>
          </a:r>
        </a:p>
      </dgm:t>
    </dgm:pt>
    <dgm:pt modelId="{D9C905ED-1022-4D97-AB6E-457D054E6354}" type="parTrans" cxnId="{10C2C7A7-846E-4767-AB3A-BDBC9A2D73E8}">
      <dgm:prSet/>
      <dgm:spPr/>
      <dgm:t>
        <a:bodyPr/>
        <a:lstStyle/>
        <a:p>
          <a:endParaRPr lang="en-US"/>
        </a:p>
      </dgm:t>
    </dgm:pt>
    <dgm:pt modelId="{B0FC1A07-BAC6-461A-8AF4-49E31A71A5F0}" type="sibTrans" cxnId="{10C2C7A7-846E-4767-AB3A-BDBC9A2D73E8}">
      <dgm:prSet/>
      <dgm:spPr/>
      <dgm:t>
        <a:bodyPr/>
        <a:lstStyle/>
        <a:p>
          <a:endParaRPr lang="en-US"/>
        </a:p>
      </dgm:t>
    </dgm:pt>
    <dgm:pt modelId="{F45400E7-2A20-4565-B0F2-EAD3F1811B30}">
      <dgm:prSet phldrT="[Text]"/>
      <dgm:spPr/>
      <dgm:t>
        <a:bodyPr/>
        <a:lstStyle/>
        <a:p>
          <a:r>
            <a:rPr lang="en-US" dirty="0"/>
            <a:t>Data Analysis</a:t>
          </a:r>
        </a:p>
      </dgm:t>
    </dgm:pt>
    <dgm:pt modelId="{15225B80-3F70-480A-825F-B644848C0564}" type="parTrans" cxnId="{9AC20629-4A7D-406D-872C-831C4D537C4F}">
      <dgm:prSet/>
      <dgm:spPr/>
      <dgm:t>
        <a:bodyPr/>
        <a:lstStyle/>
        <a:p>
          <a:endParaRPr lang="en-US"/>
        </a:p>
      </dgm:t>
    </dgm:pt>
    <dgm:pt modelId="{D90227FF-19E5-471C-8EF8-24AFE81778AD}" type="sibTrans" cxnId="{9AC20629-4A7D-406D-872C-831C4D537C4F}">
      <dgm:prSet/>
      <dgm:spPr/>
      <dgm:t>
        <a:bodyPr/>
        <a:lstStyle/>
        <a:p>
          <a:endParaRPr lang="en-US"/>
        </a:p>
      </dgm:t>
    </dgm:pt>
    <dgm:pt modelId="{DB261F2A-1173-4ED3-AEAB-1F01895E208B}">
      <dgm:prSet phldrT="[Text]"/>
      <dgm:spPr/>
      <dgm:t>
        <a:bodyPr/>
        <a:lstStyle/>
        <a:p>
          <a:r>
            <a:rPr lang="en-US" dirty="0"/>
            <a:t>Data Visualization</a:t>
          </a:r>
        </a:p>
      </dgm:t>
    </dgm:pt>
    <dgm:pt modelId="{C5045801-77A0-4E65-944B-50FC28DC33D5}" type="parTrans" cxnId="{1184EEAB-8AD3-4CC8-AE10-F1F4613CB34A}">
      <dgm:prSet/>
      <dgm:spPr/>
      <dgm:t>
        <a:bodyPr/>
        <a:lstStyle/>
        <a:p>
          <a:endParaRPr lang="en-US"/>
        </a:p>
      </dgm:t>
    </dgm:pt>
    <dgm:pt modelId="{61B2F1DD-1539-4820-8F51-C397D59E1967}" type="sibTrans" cxnId="{1184EEAB-8AD3-4CC8-AE10-F1F4613CB34A}">
      <dgm:prSet/>
      <dgm:spPr/>
      <dgm:t>
        <a:bodyPr/>
        <a:lstStyle/>
        <a:p>
          <a:endParaRPr lang="en-US"/>
        </a:p>
      </dgm:t>
    </dgm:pt>
    <dgm:pt modelId="{09A2ADC0-FBBB-466E-AED4-A1F21819527F}" type="pres">
      <dgm:prSet presAssocID="{E09DC0D6-910D-47DD-9E15-F2D02FE4B0E3}" presName="Name0" presStyleCnt="0">
        <dgm:presLayoutVars>
          <dgm:dir/>
          <dgm:resizeHandles val="exact"/>
        </dgm:presLayoutVars>
      </dgm:prSet>
      <dgm:spPr/>
    </dgm:pt>
    <dgm:pt modelId="{C0C79299-D610-4340-92CC-B68575C9143C}" type="pres">
      <dgm:prSet presAssocID="{43AE6C23-2006-4933-A2A4-9BD24B6BC6CD}" presName="parTxOnly" presStyleLbl="node1" presStyleIdx="0" presStyleCnt="4">
        <dgm:presLayoutVars>
          <dgm:bulletEnabled val="1"/>
        </dgm:presLayoutVars>
      </dgm:prSet>
      <dgm:spPr/>
    </dgm:pt>
    <dgm:pt modelId="{1F9635BC-44C7-4C1F-B909-305AC83AC8C6}" type="pres">
      <dgm:prSet presAssocID="{CC615CFD-F16E-4B17-95AC-86939C4C205D}" presName="parSpace" presStyleCnt="0"/>
      <dgm:spPr/>
    </dgm:pt>
    <dgm:pt modelId="{E97908EA-A7FB-46A4-9F2B-4AB204EE7D53}" type="pres">
      <dgm:prSet presAssocID="{B0A58E2D-0BBE-4D21-8ADF-00E24A102063}" presName="parTxOnly" presStyleLbl="node1" presStyleIdx="1" presStyleCnt="4">
        <dgm:presLayoutVars>
          <dgm:bulletEnabled val="1"/>
        </dgm:presLayoutVars>
      </dgm:prSet>
      <dgm:spPr/>
    </dgm:pt>
    <dgm:pt modelId="{DDAAFBB0-8A3A-44E7-8A6B-03068BE898D3}" type="pres">
      <dgm:prSet presAssocID="{B0FC1A07-BAC6-461A-8AF4-49E31A71A5F0}" presName="parSpace" presStyleCnt="0"/>
      <dgm:spPr/>
    </dgm:pt>
    <dgm:pt modelId="{4806C1C8-6E57-4EA8-83A8-326C21769071}" type="pres">
      <dgm:prSet presAssocID="{F45400E7-2A20-4565-B0F2-EAD3F1811B30}" presName="parTxOnly" presStyleLbl="node1" presStyleIdx="2" presStyleCnt="4">
        <dgm:presLayoutVars>
          <dgm:bulletEnabled val="1"/>
        </dgm:presLayoutVars>
      </dgm:prSet>
      <dgm:spPr/>
    </dgm:pt>
    <dgm:pt modelId="{1B46A031-50CC-48BB-8CC1-C1B968D757B8}" type="pres">
      <dgm:prSet presAssocID="{D90227FF-19E5-471C-8EF8-24AFE81778AD}" presName="parSpace" presStyleCnt="0"/>
      <dgm:spPr/>
    </dgm:pt>
    <dgm:pt modelId="{5406046F-C899-46F9-A2A4-D7CFA0FF2801}" type="pres">
      <dgm:prSet presAssocID="{DB261F2A-1173-4ED3-AEAB-1F01895E208B}" presName="parTxOnly" presStyleLbl="node1" presStyleIdx="3" presStyleCnt="4">
        <dgm:presLayoutVars>
          <dgm:bulletEnabled val="1"/>
        </dgm:presLayoutVars>
      </dgm:prSet>
      <dgm:spPr/>
    </dgm:pt>
  </dgm:ptLst>
  <dgm:cxnLst>
    <dgm:cxn modelId="{82D38702-8D66-49E2-96AB-866C0402A2BB}" srcId="{E09DC0D6-910D-47DD-9E15-F2D02FE4B0E3}" destId="{43AE6C23-2006-4933-A2A4-9BD24B6BC6CD}" srcOrd="0" destOrd="0" parTransId="{BB40516D-3F79-4C4E-A173-94D17A68DA25}" sibTransId="{CC615CFD-F16E-4B17-95AC-86939C4C205D}"/>
    <dgm:cxn modelId="{B54E3513-4A03-44C5-B200-510231C34925}" type="presOf" srcId="{E09DC0D6-910D-47DD-9E15-F2D02FE4B0E3}" destId="{09A2ADC0-FBBB-466E-AED4-A1F21819527F}" srcOrd="0" destOrd="0" presId="urn:microsoft.com/office/officeart/2005/8/layout/hChevron3"/>
    <dgm:cxn modelId="{1C3E1415-1024-4E6E-8ECA-C81C7510F79F}" type="presOf" srcId="{F45400E7-2A20-4565-B0F2-EAD3F1811B30}" destId="{4806C1C8-6E57-4EA8-83A8-326C21769071}" srcOrd="0" destOrd="0" presId="urn:microsoft.com/office/officeart/2005/8/layout/hChevron3"/>
    <dgm:cxn modelId="{9AC20629-4A7D-406D-872C-831C4D537C4F}" srcId="{E09DC0D6-910D-47DD-9E15-F2D02FE4B0E3}" destId="{F45400E7-2A20-4565-B0F2-EAD3F1811B30}" srcOrd="2" destOrd="0" parTransId="{15225B80-3F70-480A-825F-B644848C0564}" sibTransId="{D90227FF-19E5-471C-8EF8-24AFE81778AD}"/>
    <dgm:cxn modelId="{10C2C7A7-846E-4767-AB3A-BDBC9A2D73E8}" srcId="{E09DC0D6-910D-47DD-9E15-F2D02FE4B0E3}" destId="{B0A58E2D-0BBE-4D21-8ADF-00E24A102063}" srcOrd="1" destOrd="0" parTransId="{D9C905ED-1022-4D97-AB6E-457D054E6354}" sibTransId="{B0FC1A07-BAC6-461A-8AF4-49E31A71A5F0}"/>
    <dgm:cxn modelId="{1184EEAB-8AD3-4CC8-AE10-F1F4613CB34A}" srcId="{E09DC0D6-910D-47DD-9E15-F2D02FE4B0E3}" destId="{DB261F2A-1173-4ED3-AEAB-1F01895E208B}" srcOrd="3" destOrd="0" parTransId="{C5045801-77A0-4E65-944B-50FC28DC33D5}" sibTransId="{61B2F1DD-1539-4820-8F51-C397D59E1967}"/>
    <dgm:cxn modelId="{D2CF77F2-8BD4-486E-8899-EB4AD2C3CC5A}" type="presOf" srcId="{B0A58E2D-0BBE-4D21-8ADF-00E24A102063}" destId="{E97908EA-A7FB-46A4-9F2B-4AB204EE7D53}" srcOrd="0" destOrd="0" presId="urn:microsoft.com/office/officeart/2005/8/layout/hChevron3"/>
    <dgm:cxn modelId="{48537EF3-10BB-406A-8282-F2BE4A4999BB}" type="presOf" srcId="{43AE6C23-2006-4933-A2A4-9BD24B6BC6CD}" destId="{C0C79299-D610-4340-92CC-B68575C9143C}" srcOrd="0" destOrd="0" presId="urn:microsoft.com/office/officeart/2005/8/layout/hChevron3"/>
    <dgm:cxn modelId="{02B9D3FA-3D51-40EC-8654-1E85B69DEE75}" type="presOf" srcId="{DB261F2A-1173-4ED3-AEAB-1F01895E208B}" destId="{5406046F-C899-46F9-A2A4-D7CFA0FF2801}" srcOrd="0" destOrd="0" presId="urn:microsoft.com/office/officeart/2005/8/layout/hChevron3"/>
    <dgm:cxn modelId="{6ADB2DC1-314F-41F3-99F2-10D3F1D0987A}" type="presParOf" srcId="{09A2ADC0-FBBB-466E-AED4-A1F21819527F}" destId="{C0C79299-D610-4340-92CC-B68575C9143C}" srcOrd="0" destOrd="0" presId="urn:microsoft.com/office/officeart/2005/8/layout/hChevron3"/>
    <dgm:cxn modelId="{F61CB73F-7D82-4097-83F7-D167174E5A86}" type="presParOf" srcId="{09A2ADC0-FBBB-466E-AED4-A1F21819527F}" destId="{1F9635BC-44C7-4C1F-B909-305AC83AC8C6}" srcOrd="1" destOrd="0" presId="urn:microsoft.com/office/officeart/2005/8/layout/hChevron3"/>
    <dgm:cxn modelId="{2252A08C-6DE7-476E-ABB6-0DE3A21EAE9D}" type="presParOf" srcId="{09A2ADC0-FBBB-466E-AED4-A1F21819527F}" destId="{E97908EA-A7FB-46A4-9F2B-4AB204EE7D53}" srcOrd="2" destOrd="0" presId="urn:microsoft.com/office/officeart/2005/8/layout/hChevron3"/>
    <dgm:cxn modelId="{2BA87457-94FC-4255-AA8D-9541FC1A6699}" type="presParOf" srcId="{09A2ADC0-FBBB-466E-AED4-A1F21819527F}" destId="{DDAAFBB0-8A3A-44E7-8A6B-03068BE898D3}" srcOrd="3" destOrd="0" presId="urn:microsoft.com/office/officeart/2005/8/layout/hChevron3"/>
    <dgm:cxn modelId="{023DE5E6-8EE4-4D77-9335-549EB3522C40}" type="presParOf" srcId="{09A2ADC0-FBBB-466E-AED4-A1F21819527F}" destId="{4806C1C8-6E57-4EA8-83A8-326C21769071}" srcOrd="4" destOrd="0" presId="urn:microsoft.com/office/officeart/2005/8/layout/hChevron3"/>
    <dgm:cxn modelId="{7F487B52-6B63-47BC-8378-2F84C4612272}" type="presParOf" srcId="{09A2ADC0-FBBB-466E-AED4-A1F21819527F}" destId="{1B46A031-50CC-48BB-8CC1-C1B968D757B8}" srcOrd="5" destOrd="0" presId="urn:microsoft.com/office/officeart/2005/8/layout/hChevron3"/>
    <dgm:cxn modelId="{13409B47-7215-494B-96C1-F3DDEC24CCC2}" type="presParOf" srcId="{09A2ADC0-FBBB-466E-AED4-A1F21819527F}" destId="{5406046F-C899-46F9-A2A4-D7CFA0FF280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2B102-BA3F-394E-879B-EA8E1F414054}">
      <dsp:nvSpPr>
        <dsp:cNvPr id="0" name=""/>
        <dsp:cNvSpPr/>
      </dsp:nvSpPr>
      <dsp:spPr>
        <a:xfrm>
          <a:off x="0" y="4308946"/>
          <a:ext cx="2819400" cy="565546"/>
        </a:xfrm>
        <a:prstGeom prst="rec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Visualize and communicate results</a:t>
          </a:r>
        </a:p>
        <a:p>
          <a:pPr marL="0" lvl="0" indent="0" algn="ctr" defTabSz="533400">
            <a:lnSpc>
              <a:spcPct val="90000"/>
            </a:lnSpc>
            <a:spcBef>
              <a:spcPct val="0"/>
            </a:spcBef>
            <a:spcAft>
              <a:spcPct val="35000"/>
            </a:spcAft>
            <a:buNone/>
          </a:pPr>
          <a:r>
            <a:rPr lang="en-US" sz="1200" b="0" kern="1200" dirty="0"/>
            <a:t>(Use the discovered knowledge)</a:t>
          </a:r>
        </a:p>
      </dsp:txBody>
      <dsp:txXfrm>
        <a:off x="0" y="4308946"/>
        <a:ext cx="2819400" cy="565546"/>
      </dsp:txXfrm>
    </dsp:sp>
    <dsp:sp modelId="{74EBF919-3309-E149-AE1A-F1043B598BF6}">
      <dsp:nvSpPr>
        <dsp:cNvPr id="0" name=""/>
        <dsp:cNvSpPr/>
      </dsp:nvSpPr>
      <dsp:spPr>
        <a:xfrm rot="10800000">
          <a:off x="0" y="3447618"/>
          <a:ext cx="2819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Analyze data in depth</a:t>
          </a:r>
        </a:p>
        <a:p>
          <a:pPr marL="0" lvl="0" indent="0" algn="ctr" defTabSz="533400">
            <a:lnSpc>
              <a:spcPct val="90000"/>
            </a:lnSpc>
            <a:spcBef>
              <a:spcPct val="0"/>
            </a:spcBef>
            <a:spcAft>
              <a:spcPct val="35000"/>
            </a:spcAft>
            <a:buNone/>
          </a:pPr>
          <a:r>
            <a:rPr lang="en-US" sz="1200" kern="1200" dirty="0"/>
            <a:t>(Data Mining)</a:t>
          </a:r>
        </a:p>
      </dsp:txBody>
      <dsp:txXfrm rot="10800000">
        <a:off x="0" y="3447618"/>
        <a:ext cx="2819400" cy="565177"/>
      </dsp:txXfrm>
    </dsp:sp>
    <dsp:sp modelId="{D361BE0E-58C1-B944-9A0F-821B61293E89}">
      <dsp:nvSpPr>
        <dsp:cNvPr id="0" name=""/>
        <dsp:cNvSpPr/>
      </dsp:nvSpPr>
      <dsp:spPr>
        <a:xfrm rot="10800000">
          <a:off x="0" y="2603286"/>
          <a:ext cx="2819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Explore the data</a:t>
          </a:r>
        </a:p>
        <a:p>
          <a:pPr marL="0" lvl="0" indent="0" algn="ctr" defTabSz="533400">
            <a:lnSpc>
              <a:spcPct val="90000"/>
            </a:lnSpc>
            <a:spcBef>
              <a:spcPct val="0"/>
            </a:spcBef>
            <a:spcAft>
              <a:spcPct val="35000"/>
            </a:spcAft>
            <a:buNone/>
          </a:pPr>
          <a:r>
            <a:rPr lang="en-US" sz="1200" b="0" kern="1200" dirty="0"/>
            <a:t>(Data profiling, Data transformation)</a:t>
          </a:r>
        </a:p>
      </dsp:txBody>
      <dsp:txXfrm rot="10800000">
        <a:off x="0" y="2603286"/>
        <a:ext cx="2819400" cy="565177"/>
      </dsp:txXfrm>
    </dsp:sp>
    <dsp:sp modelId="{D81E707D-200D-DB49-9920-DF14E0581816}">
      <dsp:nvSpPr>
        <dsp:cNvPr id="0" name=""/>
        <dsp:cNvSpPr/>
      </dsp:nvSpPr>
      <dsp:spPr>
        <a:xfrm rot="10800000">
          <a:off x="0" y="1724962"/>
          <a:ext cx="2819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Process the data</a:t>
          </a:r>
        </a:p>
        <a:p>
          <a:pPr marL="0" lvl="0" indent="0" algn="ctr" defTabSz="533400">
            <a:lnSpc>
              <a:spcPct val="90000"/>
            </a:lnSpc>
            <a:spcBef>
              <a:spcPct val="0"/>
            </a:spcBef>
            <a:spcAft>
              <a:spcPct val="35000"/>
            </a:spcAft>
            <a:buNone/>
          </a:pPr>
          <a:r>
            <a:rPr lang="en-US" sz="1200" kern="1200" dirty="0"/>
            <a:t>(Data cleansing)</a:t>
          </a:r>
        </a:p>
      </dsp:txBody>
      <dsp:txXfrm rot="10800000">
        <a:off x="0" y="1724962"/>
        <a:ext cx="2819400" cy="565177"/>
      </dsp:txXfrm>
    </dsp:sp>
    <dsp:sp modelId="{35A7A228-2D26-1E4E-B331-20CF3B7C95F7}">
      <dsp:nvSpPr>
        <dsp:cNvPr id="0" name=""/>
        <dsp:cNvSpPr/>
      </dsp:nvSpPr>
      <dsp:spPr>
        <a:xfrm rot="10800000">
          <a:off x="0" y="863634"/>
          <a:ext cx="2819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Obtain the right data</a:t>
          </a:r>
        </a:p>
        <a:p>
          <a:pPr marL="0" lvl="0" indent="0" algn="ctr" defTabSz="533400">
            <a:lnSpc>
              <a:spcPct val="90000"/>
            </a:lnSpc>
            <a:spcBef>
              <a:spcPct val="0"/>
            </a:spcBef>
            <a:spcAft>
              <a:spcPct val="35000"/>
            </a:spcAft>
            <a:buNone/>
          </a:pPr>
          <a:r>
            <a:rPr lang="en-US" sz="1200" b="1" kern="1200" dirty="0"/>
            <a:t>(</a:t>
          </a:r>
          <a:r>
            <a:rPr lang="en-US" sz="1200" b="0" kern="1200" dirty="0"/>
            <a:t>Data ingestion, Data collection)</a:t>
          </a:r>
        </a:p>
      </dsp:txBody>
      <dsp:txXfrm rot="10800000">
        <a:off x="0" y="863634"/>
        <a:ext cx="2819400" cy="565177"/>
      </dsp:txXfrm>
    </dsp:sp>
    <dsp:sp modelId="{86A11F8D-ADE8-3845-9165-AAD7A0EDC053}">
      <dsp:nvSpPr>
        <dsp:cNvPr id="0" name=""/>
        <dsp:cNvSpPr/>
      </dsp:nvSpPr>
      <dsp:spPr>
        <a:xfrm rot="10800000">
          <a:off x="0" y="2306"/>
          <a:ext cx="2819400" cy="869811"/>
        </a:xfrm>
        <a:prstGeom prst="upArrowCallout">
          <a:avLst/>
        </a:prstGeom>
        <a:solidFill>
          <a:schemeClr val="lt1">
            <a:hueOff val="0"/>
            <a:satOff val="0"/>
            <a:lumOff val="0"/>
            <a:alphaOff val="0"/>
          </a:schemeClr>
        </a:solidFill>
        <a:ln w="2642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Frame the problem</a:t>
          </a:r>
        </a:p>
        <a:p>
          <a:pPr marL="0" lvl="0" indent="0" algn="ctr" defTabSz="533400">
            <a:lnSpc>
              <a:spcPct val="90000"/>
            </a:lnSpc>
            <a:spcBef>
              <a:spcPct val="0"/>
            </a:spcBef>
            <a:spcAft>
              <a:spcPct val="35000"/>
            </a:spcAft>
            <a:buNone/>
          </a:pPr>
          <a:r>
            <a:rPr lang="en-US" sz="1200" kern="1200" dirty="0"/>
            <a:t>(Ask the right questions)</a:t>
          </a:r>
        </a:p>
      </dsp:txBody>
      <dsp:txXfrm rot="10800000">
        <a:off x="0" y="2306"/>
        <a:ext cx="2819400" cy="565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79299-D610-4340-92CC-B68575C9143C}">
      <dsp:nvSpPr>
        <dsp:cNvPr id="0" name=""/>
        <dsp:cNvSpPr/>
      </dsp:nvSpPr>
      <dsp:spPr>
        <a:xfrm>
          <a:off x="2411" y="1548189"/>
          <a:ext cx="2419052" cy="967620"/>
        </a:xfrm>
        <a:prstGeom prst="homePlate">
          <a:avLst/>
        </a:prstGeom>
        <a:solidFill>
          <a:schemeClr val="accent1">
            <a:shade val="50000"/>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Sources</a:t>
          </a:r>
        </a:p>
      </dsp:txBody>
      <dsp:txXfrm>
        <a:off x="2411" y="1548189"/>
        <a:ext cx="2177147" cy="967620"/>
      </dsp:txXfrm>
    </dsp:sp>
    <dsp:sp modelId="{E97908EA-A7FB-46A4-9F2B-4AB204EE7D53}">
      <dsp:nvSpPr>
        <dsp:cNvPr id="0" name=""/>
        <dsp:cNvSpPr/>
      </dsp:nvSpPr>
      <dsp:spPr>
        <a:xfrm>
          <a:off x="1937652"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Ingestion</a:t>
          </a:r>
        </a:p>
      </dsp:txBody>
      <dsp:txXfrm>
        <a:off x="2421462" y="1548189"/>
        <a:ext cx="1451432" cy="967620"/>
      </dsp:txXfrm>
    </dsp:sp>
    <dsp:sp modelId="{4806C1C8-6E57-4EA8-83A8-326C21769071}">
      <dsp:nvSpPr>
        <dsp:cNvPr id="0" name=""/>
        <dsp:cNvSpPr/>
      </dsp:nvSpPr>
      <dsp:spPr>
        <a:xfrm>
          <a:off x="3872894" y="1548189"/>
          <a:ext cx="2419052" cy="967620"/>
        </a:xfrm>
        <a:prstGeom prst="chevron">
          <a:avLst/>
        </a:prstGeom>
        <a:solidFill>
          <a:schemeClr val="accent1">
            <a:shade val="50000"/>
            <a:hueOff val="-37571"/>
            <a:satOff val="944"/>
            <a:lumOff val="374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Analysis</a:t>
          </a:r>
        </a:p>
      </dsp:txBody>
      <dsp:txXfrm>
        <a:off x="4356704" y="1548189"/>
        <a:ext cx="1451432" cy="967620"/>
      </dsp:txXfrm>
    </dsp:sp>
    <dsp:sp modelId="{5406046F-C899-46F9-A2A4-D7CFA0FF2801}">
      <dsp:nvSpPr>
        <dsp:cNvPr id="0" name=""/>
        <dsp:cNvSpPr/>
      </dsp:nvSpPr>
      <dsp:spPr>
        <a:xfrm>
          <a:off x="5808136" y="1548189"/>
          <a:ext cx="2419052" cy="967620"/>
        </a:xfrm>
        <a:prstGeom prst="chevron">
          <a:avLst/>
        </a:prstGeom>
        <a:solidFill>
          <a:schemeClr val="accent1">
            <a:shade val="50000"/>
            <a:hueOff val="-18786"/>
            <a:satOff val="472"/>
            <a:lumOff val="1874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t>Data Visualization</a:t>
          </a:r>
        </a:p>
      </dsp:txBody>
      <dsp:txXfrm>
        <a:off x="6291946" y="1548189"/>
        <a:ext cx="1451432" cy="967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D8D6A7A9-144F-4D7E-8C63-3ED0947CB36D}" type="datetimeFigureOut">
              <a:rPr lang="en-US" smtClean="0"/>
              <a:t>8/23/20</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D14201BE-D496-4805-9630-71D3DE2DBC71}" type="slidenum">
              <a:rPr lang="en-US" smtClean="0"/>
              <a:t>‹#›</a:t>
            </a:fld>
            <a:endParaRPr lang="en-US" dirty="0"/>
          </a:p>
        </p:txBody>
      </p:sp>
    </p:spTree>
    <p:extLst>
      <p:ext uri="{BB962C8B-B14F-4D97-AF65-F5344CB8AC3E}">
        <p14:creationId xmlns:p14="http://schemas.microsoft.com/office/powerpoint/2010/main" val="330509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261B69-B60C-4C28-9B4D-2FDE71D22B23}" type="slidenum">
              <a:rPr lang="en-US" smtClean="0"/>
              <a:t>3</a:t>
            </a:fld>
            <a:endParaRPr lang="en-US" dirty="0"/>
          </a:p>
        </p:txBody>
      </p:sp>
    </p:spTree>
    <p:extLst>
      <p:ext uri="{BB962C8B-B14F-4D97-AF65-F5344CB8AC3E}">
        <p14:creationId xmlns:p14="http://schemas.microsoft.com/office/powerpoint/2010/main" val="2929984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dirty="0"/>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4CCDB5-F42E-4842-BA0D-2BE0AE8723F4}" type="datetime1">
              <a:rPr lang="en-US" smtClean="0"/>
              <a:t>8/23/20</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54049C-9566-4704-A8B0-A8139464D33F}" type="datetime1">
              <a:rPr lang="en-US" smtClean="0"/>
              <a:t>8/23/20</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BFB984-1EC1-485C-954E-20DCB0D735F8}" type="datetime1">
              <a:rPr lang="en-US" smtClean="0"/>
              <a:t>8/23/20</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BC7FC9-2DFC-4802-9B16-837DD83A21FA}" type="datetime1">
              <a:rPr lang="en-US" smtClean="0"/>
              <a:t>8/23/20</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rgbClr val="FF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7570748D-763F-4847-8DE6-0E118DE8E30E}" type="datetime1">
              <a:rPr lang="en-US" smtClean="0"/>
              <a:t>8/23/20</a:t>
            </a:fld>
            <a:endParaRPr lang="en-US" dirty="0"/>
          </a:p>
        </p:txBody>
      </p:sp>
      <p:sp>
        <p:nvSpPr>
          <p:cNvPr id="5" name="Footer Placeholder 4"/>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8AE277-3414-43CA-8333-9835E2CF3D87}" type="datetime1">
              <a:rPr lang="en-US" smtClean="0"/>
              <a:t>8/23/20</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893E3B-BB98-44BE-A30F-EBB04594605F}" type="datetime1">
              <a:rPr lang="en-US" smtClean="0"/>
              <a:t>8/23/20</a:t>
            </a:fld>
            <a:endParaRPr lang="en-US" dirty="0"/>
          </a:p>
        </p:txBody>
      </p:sp>
      <p:sp>
        <p:nvSpPr>
          <p:cNvPr id="8" name="Footer Placeholder 7"/>
          <p:cNvSpPr>
            <a:spLocks noGrp="1"/>
          </p:cNvSpPr>
          <p:nvPr>
            <p:ph type="ftr" sz="quarter" idx="11"/>
          </p:nvPr>
        </p:nvSpPr>
        <p:spPr/>
        <p:txBody>
          <a:bodyPr/>
          <a:lstStyle/>
          <a:p>
            <a:r>
              <a:rPr lang="en-US" dirty="0"/>
              <a:t>Big Data Technologies - Module 01a</a:t>
            </a:r>
          </a:p>
        </p:txBody>
      </p:sp>
      <p:sp>
        <p:nvSpPr>
          <p:cNvPr id="9" name="Slide Number Placeholder 8"/>
          <p:cNvSpPr>
            <a:spLocks noGrp="1"/>
          </p:cNvSpPr>
          <p:nvPr>
            <p:ph type="sldNum" sz="quarter" idx="12"/>
          </p:nvPr>
        </p:nvSpPr>
        <p:spPr/>
        <p:txBody>
          <a:bodyPr/>
          <a:lstStyle/>
          <a:p>
            <a:fld id="{A89303E2-24A7-45FB-8F9B-C98A0FA0F4CA}"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1EE238-70D2-48BB-9804-C56424742E76}" type="datetime1">
              <a:rPr lang="en-US" smtClean="0"/>
              <a:t>8/23/20</a:t>
            </a:fld>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48E08-A64B-472C-9916-2B37F5E12A53}" type="datetime1">
              <a:rPr lang="en-US" smtClean="0"/>
              <a:t>8/23/20</a:t>
            </a:fld>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5D9101-A211-4D40-A373-7325BF1221BC}" type="datetime1">
              <a:rPr lang="en-US" smtClean="0"/>
              <a:t>8/23/20</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DFCCB2-8198-4EC2-80D1-1FB31F83D912}" type="datetime1">
              <a:rPr lang="en-US" smtClean="0"/>
              <a:t>8/23/20</a:t>
            </a:fld>
            <a:endParaRPr lang="en-US" dirty="0"/>
          </a:p>
        </p:txBody>
      </p:sp>
      <p:sp>
        <p:nvSpPr>
          <p:cNvPr id="6" name="Footer Placeholder 5"/>
          <p:cNvSpPr>
            <a:spLocks noGrp="1"/>
          </p:cNvSpPr>
          <p:nvPr>
            <p:ph type="ftr" sz="quarter" idx="11"/>
          </p:nvPr>
        </p:nvSpPr>
        <p:spPr/>
        <p:txBody>
          <a:bodyPr/>
          <a:lstStyle/>
          <a:p>
            <a:r>
              <a:rPr lang="en-US" dirty="0"/>
              <a:t>Big Data Technologies - Module 01a</a:t>
            </a:r>
          </a:p>
        </p:txBody>
      </p:sp>
      <p:sp>
        <p:nvSpPr>
          <p:cNvPr id="7" name="Slide Number Placeholder 6"/>
          <p:cNvSpPr>
            <a:spLocks noGrp="1"/>
          </p:cNvSpPr>
          <p:nvPr>
            <p:ph type="sldNum" sz="quarter" idx="12"/>
          </p:nvPr>
        </p:nvSpPr>
        <p:spPr/>
        <p:txBody>
          <a:bodyPr/>
          <a:lstStyle/>
          <a:p>
            <a:fld id="{A89303E2-24A7-45FB-8F9B-C98A0FA0F4CA}"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B42B7D55-0D92-47D9-B978-9C93CF29BA92}" type="datetime1">
              <a:rPr lang="en-US" smtClean="0"/>
              <a:t>8/23/20</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dirty="0"/>
              <a:t>Big Data Technologies - Module 01a</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A89303E2-24A7-45FB-8F9B-C98A0FA0F4CA}"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mailto:jrosen@iit.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infolab.stanford.edu/~ullman/mmds/bookL.pdf" TargetMode="External"/><Relationship Id="rId2" Type="http://schemas.openxmlformats.org/officeDocument/2006/relationships/hyperlink" Target="https://vgc.poly.edu/~juliana/courses/BigData2014/Textbooks/MapReduce-algorithms-Jan2013-draft.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omehostname.com/" TargetMode="External"/><Relationship Id="rId2" Type="http://schemas.openxmlformats.org/officeDocument/2006/relationships/hyperlink" Target="http://www.somehostname.com/documents/grades.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hyperlink" Target="https://myawsbucket.s3.amazonaws.com/myobject" TargetMode="External"/><Relationship Id="rId2" Type="http://schemas.openxmlformats.org/officeDocument/2006/relationships/hyperlink" Target="https://myawsbucket.s3.amazonaws.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https://hallo.fast-lta.de/hs-fs/hubfs/Images/en_datagrowth_2000.jpg?width=2000&amp;name=en_datagrowth_2000.jpg" TargetMode="External"/><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CSP 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1a</a:t>
            </a:r>
          </a:p>
          <a:p>
            <a:r>
              <a:rPr lang="en-US" dirty="0"/>
              <a:t>Course Information</a:t>
            </a:r>
          </a:p>
          <a:p>
            <a:r>
              <a:rPr lang="en-US" dirty="0"/>
              <a:t>Big Data Concepts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a:t>
            </a:fld>
            <a:endParaRPr lang="en-US" dirty="0"/>
          </a:p>
        </p:txBody>
      </p:sp>
    </p:spTree>
    <p:extLst>
      <p:ext uri="{BB962C8B-B14F-4D97-AF65-F5344CB8AC3E}">
        <p14:creationId xmlns:p14="http://schemas.microsoft.com/office/powerpoint/2010/main" val="1712963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29BC-95EE-4246-BF0B-93BE00062BDD}"/>
              </a:ext>
            </a:extLst>
          </p:cNvPr>
          <p:cNvSpPr>
            <a:spLocks noGrp="1"/>
          </p:cNvSpPr>
          <p:nvPr>
            <p:ph type="title"/>
          </p:nvPr>
        </p:nvSpPr>
        <p:spPr/>
        <p:txBody>
          <a:bodyPr/>
          <a:lstStyle/>
          <a:p>
            <a:r>
              <a:rPr lang="en-US" dirty="0"/>
              <a:t>Growth of Data </a:t>
            </a:r>
            <a:r>
              <a:rPr lang="en-US"/>
              <a:t>Volume Across Time</a:t>
            </a:r>
          </a:p>
        </p:txBody>
      </p:sp>
      <p:sp>
        <p:nvSpPr>
          <p:cNvPr id="3" name="Footer Placeholder 2">
            <a:extLst>
              <a:ext uri="{FF2B5EF4-FFF2-40B4-BE49-F238E27FC236}">
                <a16:creationId xmlns:a16="http://schemas.microsoft.com/office/drawing/2014/main" id="{89B5D69D-53BA-D249-ADDF-C9965169CB57}"/>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E2EFFC8A-5AAE-454A-B588-BC1A6BD37EE6}"/>
              </a:ext>
            </a:extLst>
          </p:cNvPr>
          <p:cNvSpPr>
            <a:spLocks noGrp="1"/>
          </p:cNvSpPr>
          <p:nvPr>
            <p:ph type="sldNum" sz="quarter" idx="12"/>
          </p:nvPr>
        </p:nvSpPr>
        <p:spPr/>
        <p:txBody>
          <a:bodyPr/>
          <a:lstStyle/>
          <a:p>
            <a:fld id="{9AA7C465-8597-4488-B68C-958448427716}" type="slidenum">
              <a:rPr lang="en-US" smtClean="0"/>
              <a:t>10</a:t>
            </a:fld>
            <a:endParaRPr lang="en-US" dirty="0"/>
          </a:p>
        </p:txBody>
      </p:sp>
      <p:pic>
        <p:nvPicPr>
          <p:cNvPr id="5" name="Picture 4">
            <a:extLst>
              <a:ext uri="{FF2B5EF4-FFF2-40B4-BE49-F238E27FC236}">
                <a16:creationId xmlns:a16="http://schemas.microsoft.com/office/drawing/2014/main" id="{19B6A0B0-32B4-5B41-A1AA-32B7E8D15AD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93201" y="1828800"/>
            <a:ext cx="8557597" cy="3749040"/>
          </a:xfrm>
          <a:prstGeom prst="rect">
            <a:avLst/>
          </a:prstGeom>
        </p:spPr>
      </p:pic>
    </p:spTree>
    <p:extLst>
      <p:ext uri="{BB962C8B-B14F-4D97-AF65-F5344CB8AC3E}">
        <p14:creationId xmlns:p14="http://schemas.microsoft.com/office/powerpoint/2010/main" val="2987798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Pipeline</a:t>
            </a:r>
          </a:p>
        </p:txBody>
      </p:sp>
      <p:sp>
        <p:nvSpPr>
          <p:cNvPr id="3" name="Content Placeholder 2"/>
          <p:cNvSpPr>
            <a:spLocks noGrp="1"/>
          </p:cNvSpPr>
          <p:nvPr>
            <p:ph idx="1"/>
          </p:nvPr>
        </p:nvSpPr>
        <p:spPr>
          <a:xfrm>
            <a:off x="457200" y="1600200"/>
            <a:ext cx="8229600" cy="3429000"/>
          </a:xfrm>
        </p:spPr>
        <p:txBody>
          <a:bodyPr>
            <a:normAutofit fontScale="92500" lnSpcReduction="10000"/>
          </a:bodyPr>
          <a:lstStyle/>
          <a:p>
            <a:r>
              <a:rPr lang="en-US" dirty="0"/>
              <a:t>So how is data actually processed when dealing with a big data system? </a:t>
            </a:r>
          </a:p>
          <a:p>
            <a:r>
              <a:rPr lang="en-US" dirty="0"/>
              <a:t>While approaches differ, there are some commonalities in the strategies and software that we can talk about generally. </a:t>
            </a:r>
          </a:p>
          <a:p>
            <a:r>
              <a:rPr lang="en-US" dirty="0"/>
              <a:t>The general steps of activities involved with big data processing are:</a:t>
            </a:r>
          </a:p>
          <a:p>
            <a:pPr lvl="1"/>
            <a:r>
              <a:rPr lang="en-US" dirty="0"/>
              <a:t>Ingesting data into the system</a:t>
            </a:r>
          </a:p>
          <a:p>
            <a:pPr lvl="1"/>
            <a:r>
              <a:rPr lang="en-US" dirty="0"/>
              <a:t>Persisting the data in storage</a:t>
            </a:r>
          </a:p>
          <a:p>
            <a:pPr lvl="1"/>
            <a:r>
              <a:rPr lang="en-US" dirty="0"/>
              <a:t>Computing and Analyzing data</a:t>
            </a:r>
          </a:p>
          <a:p>
            <a:pPr lvl="1"/>
            <a:r>
              <a:rPr lang="en-US" dirty="0"/>
              <a:t>Visualizing the results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100</a:t>
            </a:fld>
            <a:endParaRPr lang="en-US" dirty="0"/>
          </a:p>
        </p:txBody>
      </p:sp>
      <p:graphicFrame>
        <p:nvGraphicFramePr>
          <p:cNvPr id="6" name="Diagram 5"/>
          <p:cNvGraphicFramePr/>
          <p:nvPr>
            <p:extLst>
              <p:ext uri="{D42A27DB-BD31-4B8C-83A1-F6EECF244321}">
                <p14:modId xmlns:p14="http://schemas.microsoft.com/office/powerpoint/2010/main" val="2243763442"/>
              </p:ext>
            </p:extLst>
          </p:nvPr>
        </p:nvGraphicFramePr>
        <p:xfrm>
          <a:off x="533400" y="3556000"/>
          <a:ext cx="822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514600" y="6096000"/>
            <a:ext cx="57912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spTree>
    <p:extLst>
      <p:ext uri="{BB962C8B-B14F-4D97-AF65-F5344CB8AC3E}">
        <p14:creationId xmlns:p14="http://schemas.microsoft.com/office/powerpoint/2010/main" val="15785762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Data ingestion is the process of taking raw data and adding it to the system. </a:t>
            </a:r>
          </a:p>
          <a:p>
            <a:r>
              <a:rPr lang="en-US" dirty="0"/>
              <a:t>The complexity of this operation depends heavily on the format and quality of the data sources </a:t>
            </a:r>
          </a:p>
          <a:p>
            <a:pPr lvl="1"/>
            <a:r>
              <a:rPr lang="en-US" dirty="0"/>
              <a:t>And how far the data is from the desired state prior to processing.</a:t>
            </a:r>
          </a:p>
          <a:p>
            <a:r>
              <a:rPr lang="en-US" dirty="0"/>
              <a:t>One way that data can be added to a big data system are dedicated ingestion tools. </a:t>
            </a:r>
          </a:p>
          <a:p>
            <a:pPr lvl="1"/>
            <a:r>
              <a:rPr lang="en-US" b="1" dirty="0"/>
              <a:t>Apache Sqoop</a:t>
            </a:r>
            <a:r>
              <a:rPr lang="en-US" dirty="0"/>
              <a:t> can take existing data from relational databases and add it to a big data system. </a:t>
            </a:r>
          </a:p>
          <a:p>
            <a:pPr lvl="1"/>
            <a:r>
              <a:rPr lang="en-US" b="1" dirty="0"/>
              <a:t>Apache Flume</a:t>
            </a:r>
            <a:r>
              <a:rPr lang="en-US" dirty="0"/>
              <a:t> is designed to aggregate and import application and server logs.</a:t>
            </a:r>
          </a:p>
          <a:p>
            <a:pPr lvl="1"/>
            <a:r>
              <a:rPr lang="en-US" dirty="0"/>
              <a:t>Queuing systems like </a:t>
            </a:r>
            <a:r>
              <a:rPr lang="en-US" b="1" dirty="0"/>
              <a:t>Apache Kafka</a:t>
            </a:r>
            <a:r>
              <a:rPr lang="en-US" dirty="0"/>
              <a:t> can also be used as an interface between various data generators and a big data system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101</a:t>
            </a:fld>
            <a:endParaRPr lang="en-US" dirty="0"/>
          </a:p>
        </p:txBody>
      </p:sp>
    </p:spTree>
    <p:extLst>
      <p:ext uri="{BB962C8B-B14F-4D97-AF65-F5344CB8AC3E}">
        <p14:creationId xmlns:p14="http://schemas.microsoft.com/office/powerpoint/2010/main" val="980952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Ingesting Data into the System</a:t>
            </a:r>
          </a:p>
        </p:txBody>
      </p:sp>
      <p:sp>
        <p:nvSpPr>
          <p:cNvPr id="3" name="Content Placeholder 2"/>
          <p:cNvSpPr>
            <a:spLocks noGrp="1"/>
          </p:cNvSpPr>
          <p:nvPr>
            <p:ph idx="1"/>
          </p:nvPr>
        </p:nvSpPr>
        <p:spPr/>
        <p:txBody>
          <a:bodyPr>
            <a:normAutofit/>
          </a:bodyPr>
          <a:lstStyle/>
          <a:p>
            <a:r>
              <a:rPr lang="en-US" dirty="0"/>
              <a:t>This process is sometimes called ETL, which stands for extract, transform, and load.</a:t>
            </a:r>
          </a:p>
          <a:p>
            <a:pPr lvl="1"/>
            <a:r>
              <a:rPr lang="en-US" dirty="0"/>
              <a:t>While this term conventionally refers to legacy data warehousing processes, some of the same concepts apply to data entering the big data system. </a:t>
            </a:r>
          </a:p>
          <a:p>
            <a:r>
              <a:rPr lang="en-US" dirty="0"/>
              <a:t>Typical ETL operations might include </a:t>
            </a:r>
          </a:p>
          <a:p>
            <a:pPr lvl="1"/>
            <a:r>
              <a:rPr lang="en-US" dirty="0"/>
              <a:t>Modifying the incoming data to format it</a:t>
            </a:r>
          </a:p>
          <a:p>
            <a:pPr lvl="1"/>
            <a:r>
              <a:rPr lang="en-US" dirty="0"/>
              <a:t>Categorizing and labelling data</a:t>
            </a:r>
          </a:p>
          <a:p>
            <a:pPr lvl="1"/>
            <a:r>
              <a:rPr lang="en-US" dirty="0"/>
              <a:t>Filtering out unneeded or bad data, or potentially validating that it adheres to certain requirements.</a:t>
            </a:r>
          </a:p>
          <a:p>
            <a:r>
              <a:rPr lang="en-US" dirty="0"/>
              <a:t>With those capabilities in mind, ideally, the captured data should be kept as raw as possible </a:t>
            </a:r>
          </a:p>
          <a:p>
            <a:pPr lvl="1"/>
            <a:r>
              <a:rPr lang="en-US" dirty="0"/>
              <a:t>For greater flexibility further on down the pipeline.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102</a:t>
            </a:fld>
            <a:endParaRPr lang="en-US" dirty="0"/>
          </a:p>
        </p:txBody>
      </p:sp>
    </p:spTree>
    <p:extLst>
      <p:ext uri="{BB962C8B-B14F-4D97-AF65-F5344CB8AC3E}">
        <p14:creationId xmlns:p14="http://schemas.microsoft.com/office/powerpoint/2010/main" val="24807564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lnSpcReduction="10000"/>
          </a:bodyPr>
          <a:lstStyle/>
          <a:p>
            <a:r>
              <a:rPr lang="en-US" dirty="0"/>
              <a:t>The ingestion processes typically hands data off to components that manage storage, so that it can be reliably persisted to disk. </a:t>
            </a:r>
          </a:p>
          <a:p>
            <a:r>
              <a:rPr lang="en-US" dirty="0"/>
              <a:t>While this seems like it would be a simple operation, the volume of incoming data, the requirements for availability, and the distributed computing layer make more complex storage systems necessary.</a:t>
            </a:r>
          </a:p>
          <a:p>
            <a:r>
              <a:rPr lang="en-US" dirty="0"/>
              <a:t>This usually means leveraging a distributed file system for raw data storage.</a:t>
            </a:r>
          </a:p>
          <a:p>
            <a:pPr lvl="1"/>
            <a:r>
              <a:rPr lang="en-US" b="1" dirty="0"/>
              <a:t>Apache Hadoop's HDFS</a:t>
            </a:r>
            <a:r>
              <a:rPr lang="en-US" dirty="0"/>
              <a:t> filesystem allow large quantities of data to be written across multiple nodes in the cluster. </a:t>
            </a:r>
          </a:p>
          <a:p>
            <a:pPr lvl="1"/>
            <a:r>
              <a:rPr lang="en-US" dirty="0"/>
              <a:t>This ensures that the data can be accessed by compute resources, can be loaded into the cluster's RAM for in-memory operations, and can gracefully handle component failures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103</a:t>
            </a:fld>
            <a:endParaRPr lang="en-US" dirty="0"/>
          </a:p>
        </p:txBody>
      </p:sp>
    </p:spTree>
    <p:extLst>
      <p:ext uri="{BB962C8B-B14F-4D97-AF65-F5344CB8AC3E}">
        <p14:creationId xmlns:p14="http://schemas.microsoft.com/office/powerpoint/2010/main" val="370075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Persisting the Data in Storage</a:t>
            </a:r>
            <a:endParaRPr lang="en-US" dirty="0"/>
          </a:p>
        </p:txBody>
      </p:sp>
      <p:sp>
        <p:nvSpPr>
          <p:cNvPr id="3" name="Content Placeholder 2"/>
          <p:cNvSpPr>
            <a:spLocks noGrp="1"/>
          </p:cNvSpPr>
          <p:nvPr>
            <p:ph idx="1"/>
          </p:nvPr>
        </p:nvSpPr>
        <p:spPr/>
        <p:txBody>
          <a:bodyPr>
            <a:normAutofit/>
          </a:bodyPr>
          <a:lstStyle/>
          <a:p>
            <a:r>
              <a:rPr lang="en-US" dirty="0"/>
              <a:t>Distributed databases, especially NoSQL databases, are well-suited for this role</a:t>
            </a:r>
          </a:p>
          <a:p>
            <a:pPr lvl="1"/>
            <a:r>
              <a:rPr lang="en-US" dirty="0"/>
              <a:t>They are often designed with fault tolerant considerations </a:t>
            </a:r>
          </a:p>
          <a:p>
            <a:pPr lvl="1"/>
            <a:r>
              <a:rPr lang="en-US" dirty="0"/>
              <a:t>And can handle heterogeneous data. </a:t>
            </a:r>
          </a:p>
          <a:p>
            <a:r>
              <a:rPr lang="en-US" dirty="0"/>
              <a:t>There are many different types of distributed databases to choose from</a:t>
            </a:r>
          </a:p>
          <a:p>
            <a:pPr lvl="1"/>
            <a:r>
              <a:rPr lang="en-US" dirty="0"/>
              <a:t>Depending on how you want to organize and present the data.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104</a:t>
            </a:fld>
            <a:endParaRPr lang="en-US" dirty="0"/>
          </a:p>
        </p:txBody>
      </p:sp>
    </p:spTree>
    <p:extLst>
      <p:ext uri="{BB962C8B-B14F-4D97-AF65-F5344CB8AC3E}">
        <p14:creationId xmlns:p14="http://schemas.microsoft.com/office/powerpoint/2010/main" val="35822823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fontScale="85000" lnSpcReduction="10000"/>
          </a:bodyPr>
          <a:lstStyle/>
          <a:p>
            <a:r>
              <a:rPr lang="en-US" dirty="0"/>
              <a:t>Once the data is available, the system can begin processing the data to surface actual information. </a:t>
            </a:r>
          </a:p>
          <a:p>
            <a:r>
              <a:rPr lang="en-US" dirty="0"/>
              <a:t>The computation layer is perhaps the most diverse part of the system</a:t>
            </a:r>
          </a:p>
          <a:p>
            <a:pPr lvl="1"/>
            <a:r>
              <a:rPr lang="en-US" dirty="0"/>
              <a:t>As the requirements and best approach can vary significantly depending on what type of insights desired. </a:t>
            </a:r>
          </a:p>
          <a:p>
            <a:r>
              <a:rPr lang="en-US" dirty="0"/>
              <a:t>Data is often processed repeatedly, either iteratively by a single tool or by using a number of tools to surface different types of insights.</a:t>
            </a:r>
          </a:p>
          <a:p>
            <a:r>
              <a:rPr lang="en-US" b="1" dirty="0"/>
              <a:t>Batch processing</a:t>
            </a:r>
            <a:r>
              <a:rPr lang="en-US" dirty="0"/>
              <a:t> is one method of computing over a large dataset. </a:t>
            </a:r>
          </a:p>
          <a:p>
            <a:pPr lvl="1"/>
            <a:r>
              <a:rPr lang="en-US" dirty="0"/>
              <a:t>The process involves breaking work up into smaller pieces, scheduling each piece on an individual machine, reshuffling the data based on the intermediate results, and then calculating and assembling the final result. </a:t>
            </a:r>
          </a:p>
          <a:p>
            <a:pPr lvl="1"/>
            <a:r>
              <a:rPr lang="en-US" dirty="0"/>
              <a:t>his is the strategy used by </a:t>
            </a:r>
            <a:r>
              <a:rPr lang="en-US" b="1" dirty="0"/>
              <a:t>Apache Hadoop's MapReduce</a:t>
            </a:r>
            <a:r>
              <a:rPr lang="en-US" dirty="0"/>
              <a:t>. </a:t>
            </a:r>
          </a:p>
          <a:p>
            <a:r>
              <a:rPr lang="en-US" dirty="0"/>
              <a:t>Batch processing is most useful when dealing with very large datasets that require quite a bit of computation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105</a:t>
            </a:fld>
            <a:endParaRPr lang="en-US" dirty="0"/>
          </a:p>
        </p:txBody>
      </p:sp>
    </p:spTree>
    <p:extLst>
      <p:ext uri="{BB962C8B-B14F-4D97-AF65-F5344CB8AC3E}">
        <p14:creationId xmlns:p14="http://schemas.microsoft.com/office/powerpoint/2010/main" val="1873509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While batch processing is a good fit for certain types of data and computation, other workloads require more </a:t>
            </a:r>
            <a:r>
              <a:rPr lang="en-US" b="1" dirty="0"/>
              <a:t>real-time processing</a:t>
            </a:r>
            <a:r>
              <a:rPr lang="en-US" dirty="0"/>
              <a:t>. </a:t>
            </a:r>
          </a:p>
          <a:p>
            <a:pPr lvl="1"/>
            <a:r>
              <a:rPr lang="en-US" dirty="0"/>
              <a:t>Real-time processing demands that information be processed and made ready immediately and requires the system to react as new information becomes available. </a:t>
            </a:r>
          </a:p>
          <a:p>
            <a:pPr lvl="1"/>
            <a:r>
              <a:rPr lang="en-US" dirty="0"/>
              <a:t>One way of achieving this is </a:t>
            </a:r>
            <a:r>
              <a:rPr lang="en-US" b="1" dirty="0"/>
              <a:t>stream processing</a:t>
            </a:r>
            <a:r>
              <a:rPr lang="en-US" dirty="0"/>
              <a:t>, which operates on a continuous stream of data composed of individual items. </a:t>
            </a:r>
          </a:p>
          <a:p>
            <a:pPr lvl="1"/>
            <a:r>
              <a:rPr lang="en-US" dirty="0"/>
              <a:t>Another common characteristic of real-time processors is in-memory computing</a:t>
            </a:r>
          </a:p>
          <a:p>
            <a:pPr lvl="2"/>
            <a:r>
              <a:rPr lang="en-US" dirty="0"/>
              <a:t>Which works with representations of the data in the cluster's memory to avoid having to write back to disk.</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106</a:t>
            </a:fld>
            <a:endParaRPr lang="en-US" dirty="0"/>
          </a:p>
        </p:txBody>
      </p:sp>
    </p:spTree>
    <p:extLst>
      <p:ext uri="{BB962C8B-B14F-4D97-AF65-F5344CB8AC3E}">
        <p14:creationId xmlns:p14="http://schemas.microsoft.com/office/powerpoint/2010/main" val="4289945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b="1" dirty="0"/>
              <a:t>Apache Storm</a:t>
            </a:r>
            <a:r>
              <a:rPr lang="en-US" dirty="0"/>
              <a:t> and </a:t>
            </a:r>
            <a:r>
              <a:rPr lang="en-US" b="1" dirty="0"/>
              <a:t>Apache Spark</a:t>
            </a:r>
            <a:r>
              <a:rPr lang="en-US" dirty="0"/>
              <a:t> provide different ways of achieving real-time or near real-time processing. </a:t>
            </a:r>
          </a:p>
          <a:p>
            <a:r>
              <a:rPr lang="en-US" dirty="0"/>
              <a:t>There are trade-offs with each of these technologies, which can affect which approach is best for any individual problem. </a:t>
            </a:r>
          </a:p>
          <a:p>
            <a:r>
              <a:rPr lang="en-US" dirty="0"/>
              <a:t>In general, real-time processing is best suited for analyzing smaller chunks of data that are changing or being added to the system rapidly.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107</a:t>
            </a:fld>
            <a:endParaRPr lang="en-US" dirty="0"/>
          </a:p>
        </p:txBody>
      </p:sp>
    </p:spTree>
    <p:extLst>
      <p:ext uri="{BB962C8B-B14F-4D97-AF65-F5344CB8AC3E}">
        <p14:creationId xmlns:p14="http://schemas.microsoft.com/office/powerpoint/2010/main" val="9538718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Computing and Analyzing Data</a:t>
            </a:r>
            <a:endParaRPr lang="en-US" dirty="0"/>
          </a:p>
        </p:txBody>
      </p:sp>
      <p:sp>
        <p:nvSpPr>
          <p:cNvPr id="3" name="Content Placeholder 2"/>
          <p:cNvSpPr>
            <a:spLocks noGrp="1"/>
          </p:cNvSpPr>
          <p:nvPr>
            <p:ph idx="1"/>
          </p:nvPr>
        </p:nvSpPr>
        <p:spPr/>
        <p:txBody>
          <a:bodyPr>
            <a:normAutofit/>
          </a:bodyPr>
          <a:lstStyle/>
          <a:p>
            <a:r>
              <a:rPr lang="en-US" dirty="0"/>
              <a:t>These tools frequently plug into the above frameworks and provide additional interfaces for interacting with the underlying layers. </a:t>
            </a:r>
          </a:p>
          <a:p>
            <a:pPr lvl="1"/>
            <a:r>
              <a:rPr lang="en-US" dirty="0"/>
              <a:t>For instance, </a:t>
            </a:r>
            <a:r>
              <a:rPr lang="en-US" b="1" dirty="0"/>
              <a:t>Apache Hive</a:t>
            </a:r>
            <a:r>
              <a:rPr lang="en-US" dirty="0"/>
              <a:t> provides a data warehouse interface for Hadoop</a:t>
            </a:r>
          </a:p>
          <a:p>
            <a:pPr lvl="1"/>
            <a:r>
              <a:rPr lang="en-US" b="1" dirty="0"/>
              <a:t>Apache Pig</a:t>
            </a:r>
            <a:r>
              <a:rPr lang="en-US" dirty="0"/>
              <a:t> provides a high level querying interface</a:t>
            </a:r>
          </a:p>
          <a:p>
            <a:pPr lvl="1"/>
            <a:r>
              <a:rPr lang="en-US" dirty="0"/>
              <a:t>SQL-like interactions with data can be achieved with projects like </a:t>
            </a:r>
            <a:r>
              <a:rPr lang="en-US" b="1" dirty="0"/>
              <a:t>Apache Impala</a:t>
            </a:r>
            <a:r>
              <a:rPr lang="en-US" dirty="0"/>
              <a:t>, </a:t>
            </a:r>
            <a:r>
              <a:rPr lang="en-US" b="1" dirty="0"/>
              <a:t>Apache Spark SQL</a:t>
            </a:r>
            <a:r>
              <a:rPr lang="en-US" dirty="0"/>
              <a:t>, and </a:t>
            </a:r>
            <a:r>
              <a:rPr lang="en-US" b="1" dirty="0"/>
              <a:t>Presto</a:t>
            </a:r>
            <a:r>
              <a:rPr lang="en-US" dirty="0"/>
              <a:t>. </a:t>
            </a:r>
          </a:p>
          <a:p>
            <a:r>
              <a:rPr lang="en-US" dirty="0"/>
              <a:t>For machine learning, projects like </a:t>
            </a:r>
            <a:r>
              <a:rPr lang="en-US" b="1" dirty="0"/>
              <a:t>Apache Mahout</a:t>
            </a:r>
            <a:r>
              <a:rPr lang="en-US" dirty="0"/>
              <a:t>, and </a:t>
            </a:r>
            <a:r>
              <a:rPr lang="en-US" b="1" dirty="0"/>
              <a:t>Apache Spark's MLlib</a:t>
            </a:r>
            <a:r>
              <a:rPr lang="en-US" dirty="0"/>
              <a:t> can be useful. </a:t>
            </a:r>
          </a:p>
          <a:p>
            <a:r>
              <a:rPr lang="en-US" dirty="0"/>
              <a:t>For straight analytics programming that has wide support in the big data ecosystem, both </a:t>
            </a:r>
            <a:r>
              <a:rPr lang="en-US" b="1" dirty="0"/>
              <a:t>R</a:t>
            </a:r>
            <a:r>
              <a:rPr lang="en-US" dirty="0"/>
              <a:t> and </a:t>
            </a:r>
            <a:r>
              <a:rPr lang="en-US" b="1" dirty="0"/>
              <a:t>Python</a:t>
            </a:r>
            <a:r>
              <a:rPr lang="en-US" dirty="0"/>
              <a:t> are popular choices.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108</a:t>
            </a:fld>
            <a:endParaRPr lang="en-US" dirty="0"/>
          </a:p>
        </p:txBody>
      </p:sp>
    </p:spTree>
    <p:extLst>
      <p:ext uri="{BB962C8B-B14F-4D97-AF65-F5344CB8AC3E}">
        <p14:creationId xmlns:p14="http://schemas.microsoft.com/office/powerpoint/2010/main" val="11729619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Visualizing the Results</a:t>
            </a:r>
            <a:endParaRPr lang="en-US" dirty="0"/>
          </a:p>
        </p:txBody>
      </p:sp>
      <p:sp>
        <p:nvSpPr>
          <p:cNvPr id="3" name="Content Placeholder 2"/>
          <p:cNvSpPr>
            <a:spLocks noGrp="1"/>
          </p:cNvSpPr>
          <p:nvPr>
            <p:ph idx="1"/>
          </p:nvPr>
        </p:nvSpPr>
        <p:spPr/>
        <p:txBody>
          <a:bodyPr>
            <a:normAutofit/>
          </a:bodyPr>
          <a:lstStyle/>
          <a:p>
            <a:r>
              <a:rPr lang="en-US" dirty="0"/>
              <a:t>Due to the type of information being processed in big data systems, recognizing trends or changes in data over time is often more important than the values themselves. </a:t>
            </a:r>
          </a:p>
          <a:p>
            <a:r>
              <a:rPr lang="en-US" dirty="0"/>
              <a:t>Visualizing data is one of the most useful ways to spot trends and make sense of a large number of data points.</a:t>
            </a:r>
          </a:p>
          <a:p>
            <a:r>
              <a:rPr lang="en-US" dirty="0"/>
              <a:t>One visualization technology typically used for interactive data science work is a data "notebook". </a:t>
            </a:r>
          </a:p>
          <a:p>
            <a:pPr lvl="1"/>
            <a:r>
              <a:rPr lang="en-US" dirty="0"/>
              <a:t>Popular examples of this type of visualization interface are </a:t>
            </a:r>
            <a:r>
              <a:rPr lang="en-US" b="1" dirty="0"/>
              <a:t>Apache Zeppelin and Project </a:t>
            </a:r>
            <a:r>
              <a:rPr lang="en-US" b="1" dirty="0" err="1"/>
              <a:t>Jupyter</a:t>
            </a:r>
            <a:endParaRPr lang="en-US" dirty="0"/>
          </a:p>
          <a:p>
            <a:r>
              <a:rPr lang="en-US" dirty="0"/>
              <a:t>Another approach is to support dynamic creation of ad-hoc visualizations</a:t>
            </a:r>
          </a:p>
          <a:p>
            <a:pPr lvl="1"/>
            <a:r>
              <a:rPr lang="en-US" dirty="0"/>
              <a:t>Some (commercial) examples include </a:t>
            </a:r>
            <a:r>
              <a:rPr lang="en-US" b="1" dirty="0"/>
              <a:t>Tableau </a:t>
            </a:r>
            <a:r>
              <a:rPr lang="en-US" dirty="0"/>
              <a:t>and </a:t>
            </a:r>
            <a:r>
              <a:rPr lang="en-US" b="1" dirty="0"/>
              <a:t>Spotfire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109</a:t>
            </a:fld>
            <a:endParaRPr lang="en-US" dirty="0"/>
          </a:p>
        </p:txBody>
      </p:sp>
    </p:spTree>
    <p:extLst>
      <p:ext uri="{BB962C8B-B14F-4D97-AF65-F5344CB8AC3E}">
        <p14:creationId xmlns:p14="http://schemas.microsoft.com/office/powerpoint/2010/main" val="34055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5EDA40-37F7-6C40-B360-35559999769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13684"/>
          <a:stretch/>
        </p:blipFill>
        <p:spPr>
          <a:xfrm>
            <a:off x="1447800" y="381000"/>
            <a:ext cx="6400800" cy="6400800"/>
          </a:xfrm>
          <a:prstGeom prst="rect">
            <a:avLst/>
          </a:prstGeom>
        </p:spPr>
      </p:pic>
      <p:sp>
        <p:nvSpPr>
          <p:cNvPr id="2" name="Title 1">
            <a:extLst>
              <a:ext uri="{FF2B5EF4-FFF2-40B4-BE49-F238E27FC236}">
                <a16:creationId xmlns:a16="http://schemas.microsoft.com/office/drawing/2014/main" id="{5685869D-BCD4-1D48-9014-E470A2C81D57}"/>
              </a:ext>
            </a:extLst>
          </p:cNvPr>
          <p:cNvSpPr>
            <a:spLocks noGrp="1"/>
          </p:cNvSpPr>
          <p:nvPr>
            <p:ph type="title"/>
          </p:nvPr>
        </p:nvSpPr>
        <p:spPr/>
        <p:txBody>
          <a:bodyPr/>
          <a:lstStyle/>
          <a:p>
            <a:r>
              <a:rPr lang="en-US" dirty="0"/>
              <a:t>Big Data</a:t>
            </a:r>
          </a:p>
        </p:txBody>
      </p:sp>
      <p:sp>
        <p:nvSpPr>
          <p:cNvPr id="3" name="Footer Placeholder 2">
            <a:extLst>
              <a:ext uri="{FF2B5EF4-FFF2-40B4-BE49-F238E27FC236}">
                <a16:creationId xmlns:a16="http://schemas.microsoft.com/office/drawing/2014/main" id="{4243E03C-1A80-DA4C-9C61-A836DD5A7E2F}"/>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E5237375-E2BA-3744-9C7B-8299FE68B86E}"/>
              </a:ext>
            </a:extLst>
          </p:cNvPr>
          <p:cNvSpPr>
            <a:spLocks noGrp="1"/>
          </p:cNvSpPr>
          <p:nvPr>
            <p:ph type="sldNum" sz="quarter" idx="12"/>
          </p:nvPr>
        </p:nvSpPr>
        <p:spPr/>
        <p:txBody>
          <a:bodyPr/>
          <a:lstStyle/>
          <a:p>
            <a:fld id="{A89303E2-24A7-45FB-8F9B-C98A0FA0F4CA}" type="slidenum">
              <a:rPr lang="en-US" smtClean="0"/>
              <a:t>11</a:t>
            </a:fld>
            <a:endParaRPr lang="en-US" dirty="0"/>
          </a:p>
        </p:txBody>
      </p:sp>
    </p:spTree>
    <p:extLst>
      <p:ext uri="{BB962C8B-B14F-4D97-AF65-F5344CB8AC3E}">
        <p14:creationId xmlns:p14="http://schemas.microsoft.com/office/powerpoint/2010/main" val="35534948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Visualizing the Results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14500"/>
            <a:ext cx="7254028"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110</a:t>
            </a:fld>
            <a:endParaRPr lang="en-US" dirty="0"/>
          </a:p>
        </p:txBody>
      </p:sp>
    </p:spTree>
    <p:extLst>
      <p:ext uri="{BB962C8B-B14F-4D97-AF65-F5344CB8AC3E}">
        <p14:creationId xmlns:p14="http://schemas.microsoft.com/office/powerpoint/2010/main" val="27836130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Data Pipeline Perspective</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0519"/>
            <a:ext cx="7924800" cy="5108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111</a:t>
            </a:fld>
            <a:endParaRPr lang="en-US" dirty="0"/>
          </a:p>
        </p:txBody>
      </p:sp>
    </p:spTree>
    <p:extLst>
      <p:ext uri="{BB962C8B-B14F-4D97-AF65-F5344CB8AC3E}">
        <p14:creationId xmlns:p14="http://schemas.microsoft.com/office/powerpoint/2010/main" val="35269742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p:txBody>
          <a:bodyPr>
            <a:normAutofit/>
          </a:bodyPr>
          <a:lstStyle/>
          <a:p>
            <a:r>
              <a:rPr lang="en-US" dirty="0"/>
              <a:t>Big data is a broad, rapidly evolving topic. </a:t>
            </a:r>
          </a:p>
          <a:p>
            <a:r>
              <a:rPr lang="en-US" dirty="0"/>
              <a:t>While it is not well-suited for all types of computing, many organizations are turning to big data for certain types of work loads and using it to supplement their existing analysis and business tools. </a:t>
            </a:r>
          </a:p>
          <a:p>
            <a:r>
              <a:rPr lang="en-US" dirty="0"/>
              <a:t>Big data systems are uniquely suited for surfacing difficult-to-detect patterns and providing insight into behaviors that are impossible to find through conventional means. </a:t>
            </a:r>
          </a:p>
          <a:p>
            <a:r>
              <a:rPr lang="en-US" dirty="0"/>
              <a:t>By correctly implement systems that deal with big data, organizations can gain incredible value from data that is already available.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112</a:t>
            </a:fld>
            <a:endParaRPr lang="en-US" dirty="0"/>
          </a:p>
        </p:txBody>
      </p:sp>
    </p:spTree>
    <p:extLst>
      <p:ext uri="{BB962C8B-B14F-4D97-AF65-F5344CB8AC3E}">
        <p14:creationId xmlns:p14="http://schemas.microsoft.com/office/powerpoint/2010/main" val="33817573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Big data</a:t>
            </a:r>
            <a:r>
              <a:rPr lang="en-US" dirty="0"/>
              <a:t>: Big data is an umbrella term for datasets that cannot reasonably be handled by traditional computers or tools due to their volume, velocity, and variety. This term is also typically applied to technologies and strategies to work with this type of data.</a:t>
            </a:r>
          </a:p>
          <a:p>
            <a:r>
              <a:rPr lang="en-US" b="1" dirty="0"/>
              <a:t>Batch processing</a:t>
            </a:r>
            <a:r>
              <a:rPr lang="en-US" dirty="0"/>
              <a:t>: Batch processing is a computing strategy that involves processing data in large sets. This is typically ideal for non-time sensitive work that operates on very large sets of data. The process is started and at a later time, the results are returned by the system.</a:t>
            </a:r>
          </a:p>
          <a:p>
            <a:r>
              <a:rPr lang="en-US" b="1" dirty="0"/>
              <a:t>Cluster computing</a:t>
            </a:r>
            <a:r>
              <a:rPr lang="en-US" dirty="0"/>
              <a:t>: Clustered computing is the practice of pooling the resources of multiple machines and managing their collective capabilities to complete tasks. Computer clusters require a cluster management layer which handles communication between the individual nodes and coordinates work assignment.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113</a:t>
            </a:fld>
            <a:endParaRPr lang="en-US" dirty="0"/>
          </a:p>
        </p:txBody>
      </p:sp>
    </p:spTree>
    <p:extLst>
      <p:ext uri="{BB962C8B-B14F-4D97-AF65-F5344CB8AC3E}">
        <p14:creationId xmlns:p14="http://schemas.microsoft.com/office/powerpoint/2010/main" val="15759666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Glossary</a:t>
            </a:r>
          </a:p>
        </p:txBody>
      </p:sp>
      <p:sp>
        <p:nvSpPr>
          <p:cNvPr id="3" name="Content Placeholder 2"/>
          <p:cNvSpPr>
            <a:spLocks noGrp="1"/>
          </p:cNvSpPr>
          <p:nvPr>
            <p:ph idx="1"/>
          </p:nvPr>
        </p:nvSpPr>
        <p:spPr/>
        <p:txBody>
          <a:bodyPr>
            <a:normAutofit fontScale="92500" lnSpcReduction="20000"/>
          </a:bodyPr>
          <a:lstStyle/>
          <a:p>
            <a:r>
              <a:rPr lang="en-US" b="1" dirty="0"/>
              <a:t>Data lake</a:t>
            </a:r>
            <a:r>
              <a:rPr lang="en-US" dirty="0"/>
              <a:t>: Data lake is a term for a large repository of collected data in a relatively raw state. This is frequently used to refer to the data collected in a big data system which might be unstructured and frequently changing. This differs in spirit to data warehouses (defined below).</a:t>
            </a:r>
          </a:p>
          <a:p>
            <a:r>
              <a:rPr lang="en-US" b="1" dirty="0"/>
              <a:t>Data mining</a:t>
            </a:r>
            <a:r>
              <a:rPr lang="en-US" dirty="0"/>
              <a:t>: Data mining is a broad term for the practice of trying to find patterns in large sets of data. It is the process of trying to refine a mass of data into a more understandable and cohesive set of information.</a:t>
            </a:r>
          </a:p>
          <a:p>
            <a:r>
              <a:rPr lang="en-US" b="1" dirty="0"/>
              <a:t>Data warehouse</a:t>
            </a:r>
            <a:r>
              <a:rPr lang="en-US" dirty="0"/>
              <a:t>: Data warehouses are large, ordered repositories of data that can be used for analysis and reporting. In contrast to a </a:t>
            </a:r>
            <a:r>
              <a:rPr lang="en-US" i="1" dirty="0"/>
              <a:t>data lake</a:t>
            </a:r>
            <a:r>
              <a:rPr lang="en-US" dirty="0"/>
              <a:t>, a data warehouse is composed of data that has been cleaned, integrated with other sources, and is generally well-ordered. Data warehouses are often spoken about in relation to big data, but typically are components of more conventional systems.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114</a:t>
            </a:fld>
            <a:endParaRPr lang="en-US" dirty="0"/>
          </a:p>
        </p:txBody>
      </p:sp>
    </p:spTree>
    <p:extLst>
      <p:ext uri="{BB962C8B-B14F-4D97-AF65-F5344CB8AC3E}">
        <p14:creationId xmlns:p14="http://schemas.microsoft.com/office/powerpoint/2010/main" val="37373157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7500" lnSpcReduction="20000"/>
          </a:bodyPr>
          <a:lstStyle/>
          <a:p>
            <a:endParaRPr lang="en-US" dirty="0"/>
          </a:p>
          <a:p>
            <a:r>
              <a:rPr lang="en-US" b="1" dirty="0"/>
              <a:t>ETL</a:t>
            </a:r>
            <a:r>
              <a:rPr lang="en-US" dirty="0"/>
              <a:t>: ETL stands for extract, transform, and load. It refers to the process of taking raw data and preparing it for the system's use. This is traditionally a process associated with data warehouses, but characteristics of this process are also found in the ingestion pipelines of big data systems.</a:t>
            </a:r>
          </a:p>
          <a:p>
            <a:r>
              <a:rPr lang="en-US" b="1" dirty="0"/>
              <a:t>Hadoop</a:t>
            </a:r>
            <a:r>
              <a:rPr lang="en-US" dirty="0"/>
              <a:t>: Hadoop is an Apache project that was the early open-source success in big data. It consists of a distributed filesystem called HDFS, with a cluster management and resource scheduler on top called YARN (Yet Another Resource Negotiator). Batch processing capabilities are provided by the MapReduce computation engine. Other computational and analysis systems can be run alongside MapReduce in modern Hadoop deployments.</a:t>
            </a:r>
          </a:p>
          <a:p>
            <a:r>
              <a:rPr lang="en-US" b="1" dirty="0"/>
              <a:t>In-memory computing</a:t>
            </a:r>
            <a:r>
              <a:rPr lang="en-US" dirty="0"/>
              <a:t>: In-memory computing is a strategy that involves moving the working datasets entirely within a cluster's collective memory. Intermediate calculations are not written to disk and are instead held in memory. This gives in-memory computing systems like Apache Spark a huge advantage in speed over I/O bound systems like Hadoop's MapReduce.</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115</a:t>
            </a:fld>
            <a:endParaRPr lang="en-US" dirty="0"/>
          </a:p>
        </p:txBody>
      </p:sp>
    </p:spTree>
    <p:extLst>
      <p:ext uri="{BB962C8B-B14F-4D97-AF65-F5344CB8AC3E}">
        <p14:creationId xmlns:p14="http://schemas.microsoft.com/office/powerpoint/2010/main" val="42505164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Glossary</a:t>
            </a:r>
          </a:p>
        </p:txBody>
      </p:sp>
      <p:sp>
        <p:nvSpPr>
          <p:cNvPr id="3" name="Content Placeholder 2"/>
          <p:cNvSpPr>
            <a:spLocks noGrp="1"/>
          </p:cNvSpPr>
          <p:nvPr>
            <p:ph idx="1"/>
          </p:nvPr>
        </p:nvSpPr>
        <p:spPr/>
        <p:txBody>
          <a:bodyPr>
            <a:normAutofit fontScale="70000" lnSpcReduction="20000"/>
          </a:bodyPr>
          <a:lstStyle/>
          <a:p>
            <a:endParaRPr lang="en-US" dirty="0"/>
          </a:p>
          <a:p>
            <a:r>
              <a:rPr lang="en-US" b="1" dirty="0"/>
              <a:t>Machine learning</a:t>
            </a:r>
            <a:r>
              <a:rPr lang="en-US" dirty="0"/>
              <a:t>: Machine learning is the study and practice of designing systems that can learn, adjust, and improve based on the data fed to them. This typically involves implementation of predictive and statistical algorithms that can continually zero in on "correct" behavior and insights as more data flows through the system.</a:t>
            </a:r>
          </a:p>
          <a:p>
            <a:r>
              <a:rPr lang="en-US" b="1" dirty="0"/>
              <a:t>Map reduce (big data algorithm)</a:t>
            </a:r>
            <a:r>
              <a:rPr lang="en-US" dirty="0"/>
              <a:t>: Map reduce (the big data algorithm, not Hadoop's MapReduce computation engine) is an algorithm for scheduling work on a computing cluster. The process involves splitting the problem set up (mapping it to different nodes) and computing over them to produce intermediate results, shuffling the results to align like sets, and then reducing the results by outputting a single value for each set.</a:t>
            </a:r>
          </a:p>
          <a:p>
            <a:r>
              <a:rPr lang="en-US" b="1" dirty="0"/>
              <a:t>NoSQL</a:t>
            </a:r>
            <a:r>
              <a:rPr lang="en-US" dirty="0"/>
              <a:t>: NoSQL is a broad term referring to databases designed outside of the traditional relational model. NoSQL databases have different trade-offs compared to relational databases, but are often well-suited for big data systems due to their flexibility and frequent distributed-first architecture.</a:t>
            </a:r>
          </a:p>
          <a:p>
            <a:r>
              <a:rPr lang="en-US" b="1" dirty="0"/>
              <a:t>Stream processing</a:t>
            </a:r>
            <a:r>
              <a:rPr lang="en-US" dirty="0"/>
              <a:t>: Stream processing is the practice of computing over individual data items as they move through a system. This allows for real-time analysis of the data being fed to the system and is useful for time-sensitive operations using high velocity metrics.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116</a:t>
            </a:fld>
            <a:endParaRPr lang="en-US" dirty="0"/>
          </a:p>
        </p:txBody>
      </p:sp>
    </p:spTree>
    <p:extLst>
      <p:ext uri="{BB962C8B-B14F-4D97-AF65-F5344CB8AC3E}">
        <p14:creationId xmlns:p14="http://schemas.microsoft.com/office/powerpoint/2010/main" val="346091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br>
              <a:rPr lang="en-US" dirty="0"/>
            </a:br>
            <a:r>
              <a:rPr lang="en-US" sz="2000" dirty="0"/>
              <a:t>Why Do We Need Specialized Big Data Technology?</a:t>
            </a:r>
          </a:p>
        </p:txBody>
      </p:sp>
      <p:sp>
        <p:nvSpPr>
          <p:cNvPr id="3" name="Content Placeholder 2"/>
          <p:cNvSpPr>
            <a:spLocks noGrp="1"/>
          </p:cNvSpPr>
          <p:nvPr>
            <p:ph idx="1"/>
          </p:nvPr>
        </p:nvSpPr>
        <p:spPr/>
        <p:txBody>
          <a:bodyPr>
            <a:normAutofit/>
          </a:bodyPr>
          <a:lstStyle/>
          <a:p>
            <a:pPr marL="0" indent="0" algn="ctr">
              <a:buNone/>
            </a:pPr>
            <a:r>
              <a:rPr lang="en-US" sz="2200" dirty="0"/>
              <a:t>To remain competitive, firms absolutely must uncover insights from vast and diverse data sets. </a:t>
            </a:r>
          </a:p>
          <a:p>
            <a:pPr marL="0" indent="0" algn="ctr">
              <a:buNone/>
            </a:pPr>
            <a:endParaRPr lang="en-US" sz="2200" dirty="0"/>
          </a:p>
          <a:p>
            <a:pPr marL="0" indent="0" algn="ctr">
              <a:buNone/>
            </a:pPr>
            <a:r>
              <a:rPr lang="en-US" sz="2200" dirty="0"/>
              <a:t>But this data is of such size and complexity that many common software packages and systems that are used to collect, process and analyze lesser amounts or simpler format data cannot be used to generate results in a reasonable time</a:t>
            </a:r>
          </a:p>
          <a:p>
            <a:pPr marL="0" indent="0" algn="ctr">
              <a:buNone/>
            </a:pPr>
            <a:endParaRPr lang="en-US" sz="2200" dirty="0"/>
          </a:p>
          <a:p>
            <a:pPr marL="0" indent="0" algn="ctr">
              <a:buNone/>
            </a:pPr>
            <a:r>
              <a:rPr lang="en-US" sz="2200" dirty="0"/>
              <a:t>Big data technologies are exactly those software packages, tools and systems which are architected and implemented specifically to uncover business value from large volumes of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12</a:t>
            </a:fld>
            <a:endParaRPr lang="en-US" dirty="0"/>
          </a:p>
        </p:txBody>
      </p:sp>
    </p:spTree>
    <p:extLst>
      <p:ext uri="{BB962C8B-B14F-4D97-AF65-F5344CB8AC3E}">
        <p14:creationId xmlns:p14="http://schemas.microsoft.com/office/powerpoint/2010/main" val="2269088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347D-38E1-7444-BC24-819C5C990E03}"/>
              </a:ext>
            </a:extLst>
          </p:cNvPr>
          <p:cNvSpPr>
            <a:spLocks noGrp="1"/>
          </p:cNvSpPr>
          <p:nvPr>
            <p:ph type="title"/>
          </p:nvPr>
        </p:nvSpPr>
        <p:spPr/>
        <p:txBody>
          <a:bodyPr>
            <a:noAutofit/>
          </a:bodyPr>
          <a:lstStyle/>
          <a:p>
            <a:r>
              <a:rPr lang="en-US" sz="3200" dirty="0"/>
              <a:t>Big Data Generates Value in Several Ways</a:t>
            </a:r>
          </a:p>
        </p:txBody>
      </p:sp>
      <p:sp>
        <p:nvSpPr>
          <p:cNvPr id="3" name="Content Placeholder 2">
            <a:extLst>
              <a:ext uri="{FF2B5EF4-FFF2-40B4-BE49-F238E27FC236}">
                <a16:creationId xmlns:a16="http://schemas.microsoft.com/office/drawing/2014/main" id="{75AF727D-842C-C74B-BE6E-9E484A8B63BC}"/>
              </a:ext>
            </a:extLst>
          </p:cNvPr>
          <p:cNvSpPr>
            <a:spLocks noGrp="1"/>
          </p:cNvSpPr>
          <p:nvPr>
            <p:ph idx="1"/>
          </p:nvPr>
        </p:nvSpPr>
        <p:spPr/>
        <p:txBody>
          <a:bodyPr/>
          <a:lstStyle/>
          <a:p>
            <a:r>
              <a:rPr lang="en-US" dirty="0"/>
              <a:t>Creating transparency: making data accessible timely manner. </a:t>
            </a:r>
          </a:p>
          <a:p>
            <a:r>
              <a:rPr lang="en-US" dirty="0"/>
              <a:t>Enabling experimentation: collecting more accurate and detailed performance data, setting up controlling experiments. </a:t>
            </a:r>
          </a:p>
          <a:p>
            <a:r>
              <a:rPr lang="en-US" dirty="0"/>
              <a:t>Segmenting populations to customize actions, target promotions and advertisement. </a:t>
            </a:r>
          </a:p>
          <a:p>
            <a:r>
              <a:rPr lang="en-US" dirty="0"/>
              <a:t>Replacing/supporting human decisions making with automated algorithms. </a:t>
            </a:r>
          </a:p>
          <a:p>
            <a:r>
              <a:rPr lang="en-US" dirty="0"/>
              <a:t>Innovating new business models, products and services:</a:t>
            </a:r>
          </a:p>
          <a:p>
            <a:pPr lvl="1"/>
            <a:r>
              <a:rPr lang="en-US" dirty="0"/>
              <a:t>UBER, Spotify, LinkedIn, Twitter, Netflix are well-known examples of this. Big Data is affecting healthcare too </a:t>
            </a:r>
          </a:p>
        </p:txBody>
      </p:sp>
      <p:sp>
        <p:nvSpPr>
          <p:cNvPr id="4" name="Footer Placeholder 3">
            <a:extLst>
              <a:ext uri="{FF2B5EF4-FFF2-40B4-BE49-F238E27FC236}">
                <a16:creationId xmlns:a16="http://schemas.microsoft.com/office/drawing/2014/main" id="{D3ABEC2E-6615-8744-8692-FDBE9E656F02}"/>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A7BCF86-4E51-D449-9C9B-0F3A06F49E4B}"/>
              </a:ext>
            </a:extLst>
          </p:cNvPr>
          <p:cNvSpPr>
            <a:spLocks noGrp="1"/>
          </p:cNvSpPr>
          <p:nvPr>
            <p:ph type="sldNum" sz="quarter" idx="12"/>
          </p:nvPr>
        </p:nvSpPr>
        <p:spPr/>
        <p:txBody>
          <a:bodyPr/>
          <a:lstStyle/>
          <a:p>
            <a:fld id="{9AA7C465-8597-4488-B68C-958448427716}" type="slidenum">
              <a:rPr lang="en-US" smtClean="0"/>
              <a:t>13</a:t>
            </a:fld>
            <a:endParaRPr lang="en-US" dirty="0"/>
          </a:p>
        </p:txBody>
      </p:sp>
    </p:spTree>
    <p:extLst>
      <p:ext uri="{BB962C8B-B14F-4D97-AF65-F5344CB8AC3E}">
        <p14:creationId xmlns:p14="http://schemas.microsoft.com/office/powerpoint/2010/main" val="172355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455B-813C-094C-A63A-99445C245AF9}"/>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B27AE9A4-E11B-AE4E-9991-9E17D71DB3AB}"/>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0B3CE67F-CA77-C84C-B2EF-330789FC5C2F}"/>
              </a:ext>
            </a:extLst>
          </p:cNvPr>
          <p:cNvSpPr>
            <a:spLocks noGrp="1"/>
          </p:cNvSpPr>
          <p:nvPr>
            <p:ph type="sldNum" sz="quarter" idx="12"/>
          </p:nvPr>
        </p:nvSpPr>
        <p:spPr/>
        <p:txBody>
          <a:bodyPr/>
          <a:lstStyle/>
          <a:p>
            <a:fld id="{9AA7C465-8597-4488-B68C-958448427716}" type="slidenum">
              <a:rPr lang="en-US" smtClean="0"/>
              <a:t>14</a:t>
            </a:fld>
            <a:endParaRPr lang="en-US" dirty="0"/>
          </a:p>
        </p:txBody>
      </p:sp>
      <p:pic>
        <p:nvPicPr>
          <p:cNvPr id="6" name="Picture 5">
            <a:extLst>
              <a:ext uri="{FF2B5EF4-FFF2-40B4-BE49-F238E27FC236}">
                <a16:creationId xmlns:a16="http://schemas.microsoft.com/office/drawing/2014/main" id="{AFC26690-7652-7B4C-9379-0B4691C13A1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965" b="2860"/>
          <a:stretch/>
        </p:blipFill>
        <p:spPr>
          <a:xfrm>
            <a:off x="1478280" y="442263"/>
            <a:ext cx="6217920" cy="6415737"/>
          </a:xfrm>
          <a:prstGeom prst="rect">
            <a:avLst/>
          </a:prstGeom>
        </p:spPr>
      </p:pic>
    </p:spTree>
    <p:extLst>
      <p:ext uri="{BB962C8B-B14F-4D97-AF65-F5344CB8AC3E}">
        <p14:creationId xmlns:p14="http://schemas.microsoft.com/office/powerpoint/2010/main" val="1765894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15</a:t>
            </a:fld>
            <a:endParaRPr lang="en-US" dirty="0"/>
          </a:p>
        </p:txBody>
      </p:sp>
    </p:spTree>
    <p:extLst>
      <p:ext uri="{BB962C8B-B14F-4D97-AF65-F5344CB8AC3E}">
        <p14:creationId xmlns:p14="http://schemas.microsoft.com/office/powerpoint/2010/main" val="192438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Information</a:t>
            </a:r>
          </a:p>
        </p:txBody>
      </p:sp>
      <p:sp>
        <p:nvSpPr>
          <p:cNvPr id="3" name="Content Placeholder 2"/>
          <p:cNvSpPr>
            <a:spLocks noGrp="1"/>
          </p:cNvSpPr>
          <p:nvPr>
            <p:ph idx="1"/>
          </p:nvPr>
        </p:nvSpPr>
        <p:spPr/>
        <p:txBody>
          <a:bodyPr>
            <a:normAutofit/>
          </a:bodyPr>
          <a:lstStyle/>
          <a:p>
            <a:pPr marL="0" indent="0">
              <a:buNone/>
            </a:pPr>
            <a:r>
              <a:rPr lang="en-US" dirty="0"/>
              <a:t>Joseph Rosen</a:t>
            </a:r>
          </a:p>
          <a:p>
            <a:pPr marL="0" indent="0">
              <a:buNone/>
            </a:pPr>
            <a:r>
              <a:rPr lang="en-US" sz="1800" dirty="0"/>
              <a:t>Technical Fellow</a:t>
            </a:r>
          </a:p>
          <a:p>
            <a:pPr marL="0" indent="0">
              <a:buNone/>
            </a:pPr>
            <a:r>
              <a:rPr lang="en-US" sz="1800" dirty="0"/>
              <a:t>Enterprise Architect</a:t>
            </a:r>
          </a:p>
          <a:p>
            <a:pPr marL="0" indent="0">
              <a:buNone/>
            </a:pPr>
            <a:r>
              <a:rPr lang="en-US" sz="1800" dirty="0"/>
              <a:t>Blue Cross and Blue Shield Association</a:t>
            </a:r>
          </a:p>
          <a:p>
            <a:pPr marL="0" indent="0">
              <a:buNone/>
            </a:pPr>
            <a:endParaRPr lang="en-US" sz="1800" dirty="0"/>
          </a:p>
          <a:p>
            <a:pPr marL="0" indent="0">
              <a:buNone/>
            </a:pPr>
            <a:r>
              <a:rPr lang="en-US" sz="1800" dirty="0">
                <a:hlinkClick r:id="rId2"/>
              </a:rPr>
              <a:t>jrosen@iit.edu</a:t>
            </a:r>
            <a:r>
              <a:rPr lang="en-US" sz="1800" dirty="0"/>
              <a:t> (Emails responded to in a day or less)</a:t>
            </a:r>
          </a:p>
          <a:p>
            <a:pPr marL="0" indent="0">
              <a:buNone/>
            </a:pPr>
            <a:endParaRPr lang="en-US" sz="1800" dirty="0"/>
          </a:p>
          <a:p>
            <a:pPr marL="0" indent="0">
              <a:buNone/>
            </a:pPr>
            <a:r>
              <a:rPr lang="en-US" sz="1800" dirty="0"/>
              <a:t>C: 312-860-0860</a:t>
            </a:r>
          </a:p>
          <a:p>
            <a:pPr marL="0" indent="0">
              <a:buNone/>
            </a:pPr>
            <a:endParaRPr lang="en-US" sz="1800" dirty="0"/>
          </a:p>
          <a:p>
            <a:pPr marL="0" indent="0">
              <a:buNone/>
            </a:pPr>
            <a:r>
              <a:rPr lang="en-US" sz="2000" dirty="0"/>
              <a:t>Office Hours:</a:t>
            </a:r>
          </a:p>
          <a:p>
            <a:r>
              <a:rPr lang="en-US" sz="1800" dirty="0"/>
              <a:t>Virtual office hours: Tuesdays, 5:15pm-6:15pm Central and by appointment, all via cell</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16</a:t>
            </a:fld>
            <a:endParaRPr lang="en-US" dirty="0"/>
          </a:p>
        </p:txBody>
      </p:sp>
    </p:spTree>
    <p:extLst>
      <p:ext uri="{BB962C8B-B14F-4D97-AF65-F5344CB8AC3E}">
        <p14:creationId xmlns:p14="http://schemas.microsoft.com/office/powerpoint/2010/main" val="85108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Summary</a:t>
            </a:r>
          </a:p>
        </p:txBody>
      </p:sp>
      <p:sp>
        <p:nvSpPr>
          <p:cNvPr id="3" name="Content Placeholder 2"/>
          <p:cNvSpPr>
            <a:spLocks noGrp="1"/>
          </p:cNvSpPr>
          <p:nvPr>
            <p:ph idx="1"/>
          </p:nvPr>
        </p:nvSpPr>
        <p:spPr/>
        <p:txBody>
          <a:bodyPr>
            <a:normAutofit fontScale="92500" lnSpcReduction="10000"/>
          </a:bodyPr>
          <a:lstStyle/>
          <a:p>
            <a:r>
              <a:rPr lang="en-US" dirty="0"/>
              <a:t>This course provides a rapid immersion into the area of big data and the technologies which have recently emerged to manage it.  </a:t>
            </a:r>
          </a:p>
          <a:p>
            <a:r>
              <a:rPr lang="en-US" dirty="0"/>
              <a:t>We start with an introduction to the characteristics of big data and an overview of the associated technology landscape </a:t>
            </a:r>
          </a:p>
          <a:p>
            <a:r>
              <a:rPr lang="en-US" dirty="0"/>
              <a:t>And continue with an in depth exploration of Hadoop, the leading open source framework for big data processing. </a:t>
            </a:r>
          </a:p>
          <a:p>
            <a:pPr lvl="1"/>
            <a:r>
              <a:rPr lang="en-US" dirty="0"/>
              <a:t>We focus is on the most important Hadoop components such as Hive, Pig, stream processing and Spark as well as architectural patterns for applying these components. </a:t>
            </a:r>
          </a:p>
          <a:p>
            <a:r>
              <a:rPr lang="en-US" dirty="0"/>
              <a:t>We go on to an exploration of the range of specialized (NoSQL) database systems architected to address the challenges of managing large volumes of data</a:t>
            </a:r>
          </a:p>
          <a:p>
            <a:r>
              <a:rPr lang="en-US" dirty="0"/>
              <a:t>Overall the objective is to develop a sense of how to make sound decisions in the adoption and use of these technologies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17</a:t>
            </a:fld>
            <a:endParaRPr lang="en-US" dirty="0"/>
          </a:p>
        </p:txBody>
      </p:sp>
    </p:spTree>
    <p:extLst>
      <p:ext uri="{BB962C8B-B14F-4D97-AF65-F5344CB8AC3E}">
        <p14:creationId xmlns:p14="http://schemas.microsoft.com/office/powerpoint/2010/main" val="1555813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Texts</a:t>
            </a:r>
          </a:p>
        </p:txBody>
      </p:sp>
      <p:sp>
        <p:nvSpPr>
          <p:cNvPr id="3" name="Content Placeholder 2"/>
          <p:cNvSpPr>
            <a:spLocks noGrp="1"/>
          </p:cNvSpPr>
          <p:nvPr>
            <p:ph idx="1"/>
          </p:nvPr>
        </p:nvSpPr>
        <p:spPr/>
        <p:txBody>
          <a:bodyPr>
            <a:normAutofit/>
          </a:bodyPr>
          <a:lstStyle/>
          <a:p>
            <a:r>
              <a:rPr lang="en-US" dirty="0"/>
              <a:t>Tom White. 2015. </a:t>
            </a:r>
            <a:r>
              <a:rPr lang="en-US" i="1" dirty="0"/>
              <a:t>Hadoop: The Definitive Guide</a:t>
            </a:r>
            <a:r>
              <a:rPr lang="en-US" dirty="0"/>
              <a:t> (4th ed.). O'Reilly Media, Inc. (TW) </a:t>
            </a:r>
          </a:p>
          <a:p>
            <a:r>
              <a:rPr lang="en-US" dirty="0"/>
              <a:t>Pramod J. Sadalage and Martin Fowler. 2012. </a:t>
            </a:r>
            <a:r>
              <a:rPr lang="en-US" i="1" dirty="0"/>
              <a:t>NoSQL Distilled: A Brief Guide to the Emerging World of Polyglot Persistence</a:t>
            </a:r>
            <a:r>
              <a:rPr lang="en-US" dirty="0"/>
              <a:t>. Addison-Wesley.(PS)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18</a:t>
            </a:fld>
            <a:endParaRPr lang="en-US" dirty="0"/>
          </a:p>
        </p:txBody>
      </p:sp>
    </p:spTree>
    <p:extLst>
      <p:ext uri="{BB962C8B-B14F-4D97-AF65-F5344CB8AC3E}">
        <p14:creationId xmlns:p14="http://schemas.microsoft.com/office/powerpoint/2010/main" val="2719924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Online Texts (also Blackboard)</a:t>
            </a:r>
          </a:p>
        </p:txBody>
      </p:sp>
      <p:sp>
        <p:nvSpPr>
          <p:cNvPr id="3" name="Content Placeholder 2"/>
          <p:cNvSpPr>
            <a:spLocks noGrp="1"/>
          </p:cNvSpPr>
          <p:nvPr>
            <p:ph idx="1"/>
          </p:nvPr>
        </p:nvSpPr>
        <p:spPr/>
        <p:txBody>
          <a:bodyPr>
            <a:normAutofit/>
          </a:bodyPr>
          <a:lstStyle/>
          <a:p>
            <a:r>
              <a:rPr lang="en-US" dirty="0"/>
              <a:t>Jimmy Lin and Chris Dyer. 2010. </a:t>
            </a:r>
            <a:r>
              <a:rPr lang="en-US" i="1" dirty="0"/>
              <a:t>Data-Intensive Text Processing with Mapreduce</a:t>
            </a:r>
            <a:r>
              <a:rPr lang="en-US" dirty="0"/>
              <a:t>. Morgan and Claypool Publishers. </a:t>
            </a:r>
          </a:p>
          <a:p>
            <a:pPr lvl="1"/>
            <a:r>
              <a:rPr lang="en-US" u="sng" dirty="0">
                <a:hlinkClick r:id="rId2"/>
              </a:rPr>
              <a:t>https://vgc.poly.edu/~juliana/courses/BigData2014/Textbooks/MapReduce-algorithms-Jan2013-draft.pdf</a:t>
            </a:r>
            <a:endParaRPr lang="en-US" dirty="0"/>
          </a:p>
          <a:p>
            <a:r>
              <a:rPr lang="en-US" dirty="0"/>
              <a:t>Anand Rajaraman and Jeffrey David Ullman. 2011. </a:t>
            </a:r>
            <a:r>
              <a:rPr lang="en-US" i="1" dirty="0"/>
              <a:t>Mining of Massive Datasets</a:t>
            </a:r>
            <a:r>
              <a:rPr lang="en-US" dirty="0"/>
              <a:t>. Cambridge University Press, New York, NY, USA. </a:t>
            </a:r>
          </a:p>
          <a:p>
            <a:pPr lvl="1"/>
            <a:r>
              <a:rPr lang="en-US" u="sng" dirty="0">
                <a:hlinkClick r:id="rId3"/>
              </a:rPr>
              <a:t>http://infolab.stanford.edu/~ullman/mmds/bookL.pdf</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19</a:t>
            </a:fld>
            <a:endParaRPr lang="en-US" dirty="0"/>
          </a:p>
        </p:txBody>
      </p:sp>
    </p:spTree>
    <p:extLst>
      <p:ext uri="{BB962C8B-B14F-4D97-AF65-F5344CB8AC3E}">
        <p14:creationId xmlns:p14="http://schemas.microsoft.com/office/powerpoint/2010/main" val="3771132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883E-C103-8648-BC76-3FD9FE285E3C}"/>
              </a:ext>
            </a:extLst>
          </p:cNvPr>
          <p:cNvSpPr>
            <a:spLocks noGrp="1"/>
          </p:cNvSpPr>
          <p:nvPr>
            <p:ph type="title"/>
          </p:nvPr>
        </p:nvSpPr>
        <p:spPr/>
        <p:txBody>
          <a:bodyPr/>
          <a:lstStyle/>
          <a:p>
            <a:r>
              <a:rPr lang="en-US" dirty="0"/>
              <a:t>Knowledge Discovery</a:t>
            </a:r>
          </a:p>
        </p:txBody>
      </p:sp>
      <p:sp>
        <p:nvSpPr>
          <p:cNvPr id="3" name="Content Placeholder 2">
            <a:extLst>
              <a:ext uri="{FF2B5EF4-FFF2-40B4-BE49-F238E27FC236}">
                <a16:creationId xmlns:a16="http://schemas.microsoft.com/office/drawing/2014/main" id="{8AA50EB4-84B0-374E-9D5D-B78EBD88AFEF}"/>
              </a:ext>
            </a:extLst>
          </p:cNvPr>
          <p:cNvSpPr>
            <a:spLocks noGrp="1"/>
          </p:cNvSpPr>
          <p:nvPr>
            <p:ph idx="1"/>
          </p:nvPr>
        </p:nvSpPr>
        <p:spPr/>
        <p:txBody>
          <a:bodyPr>
            <a:normAutofit fontScale="92500" lnSpcReduction="10000"/>
          </a:bodyPr>
          <a:lstStyle/>
          <a:p>
            <a:pPr marL="0" indent="0" algn="ctr">
              <a:buNone/>
            </a:pPr>
            <a:r>
              <a:rPr lang="en-US" dirty="0"/>
              <a:t>The automated nontrivial extraction of implicit, previously unknown, and potentially useful information from data</a:t>
            </a:r>
          </a:p>
          <a:p>
            <a:pPr marL="0" indent="0" algn="ctr">
              <a:buNone/>
            </a:pPr>
            <a:endParaRPr lang="en-US" dirty="0"/>
          </a:p>
          <a:p>
            <a:pPr marL="0" indent="0" algn="ctr">
              <a:buNone/>
            </a:pPr>
            <a:r>
              <a:rPr lang="en-US" dirty="0"/>
              <a:t>Data, in its raw form, is simply a collection of elements, from which little knowledge can be gleaned</a:t>
            </a:r>
          </a:p>
          <a:p>
            <a:pPr marL="0" indent="0" algn="ctr">
              <a:buNone/>
            </a:pPr>
            <a:endParaRPr lang="en-US" dirty="0"/>
          </a:p>
          <a:p>
            <a:pPr marL="0" indent="0" algn="ctr">
              <a:buNone/>
            </a:pPr>
            <a:r>
              <a:rPr lang="en-US" dirty="0"/>
              <a:t>With the development of knowledge discovery techniques the value of the data is significantly improved</a:t>
            </a:r>
          </a:p>
          <a:p>
            <a:pPr marL="0" indent="0" algn="ctr">
              <a:buNone/>
            </a:pPr>
            <a:endParaRPr lang="en-US" dirty="0"/>
          </a:p>
          <a:p>
            <a:pPr marL="0" indent="0" algn="ctr">
              <a:buNone/>
            </a:pPr>
            <a:r>
              <a:rPr lang="en-US" dirty="0"/>
              <a:t>The goal is to distinguish from source data, something that may not be obvious but is valuable or enlightening in its discovery</a:t>
            </a:r>
          </a:p>
          <a:p>
            <a:pPr marL="0" indent="0" algn="ctr">
              <a:buNone/>
            </a:pPr>
            <a:endParaRPr lang="en-US" dirty="0"/>
          </a:p>
          <a:p>
            <a:pPr marL="0" indent="0" algn="ctr">
              <a:buNone/>
            </a:pPr>
            <a:r>
              <a:rPr lang="en-US" dirty="0"/>
              <a:t>Extraction of knowledge from source data is accomplished by applying data mining methods</a:t>
            </a:r>
          </a:p>
          <a:p>
            <a:pPr marL="0" indent="0" algn="ctr">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F5A1940C-E166-E94E-A3A8-F9004E268489}"/>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C0B30680-AF4D-B444-B6F1-FABFB34AD5CC}"/>
              </a:ext>
            </a:extLst>
          </p:cNvPr>
          <p:cNvSpPr>
            <a:spLocks noGrp="1"/>
          </p:cNvSpPr>
          <p:nvPr>
            <p:ph type="sldNum" sz="quarter" idx="12"/>
          </p:nvPr>
        </p:nvSpPr>
        <p:spPr/>
        <p:txBody>
          <a:bodyPr/>
          <a:lstStyle/>
          <a:p>
            <a:fld id="{9AA7C465-8597-4488-B68C-958448427716}" type="slidenum">
              <a:rPr lang="en-US" smtClean="0"/>
              <a:t>2</a:t>
            </a:fld>
            <a:endParaRPr lang="en-US" dirty="0"/>
          </a:p>
        </p:txBody>
      </p:sp>
    </p:spTree>
    <p:extLst>
      <p:ext uri="{BB962C8B-B14F-4D97-AF65-F5344CB8AC3E}">
        <p14:creationId xmlns:p14="http://schemas.microsoft.com/office/powerpoint/2010/main" val="348742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Policies</a:t>
            </a:r>
          </a:p>
        </p:txBody>
      </p:sp>
      <p:graphicFrame>
        <p:nvGraphicFramePr>
          <p:cNvPr id="4" name="Table 3"/>
          <p:cNvGraphicFramePr>
            <a:graphicFrameLocks noGrp="1"/>
          </p:cNvGraphicFramePr>
          <p:nvPr>
            <p:extLst>
              <p:ext uri="{D42A27DB-BD31-4B8C-83A1-F6EECF244321}">
                <p14:modId xmlns:p14="http://schemas.microsoft.com/office/powerpoint/2010/main" val="663231641"/>
              </p:ext>
            </p:extLst>
          </p:nvPr>
        </p:nvGraphicFramePr>
        <p:xfrm>
          <a:off x="381000" y="1524002"/>
          <a:ext cx="8305800" cy="2547258"/>
        </p:xfrm>
        <a:graphic>
          <a:graphicData uri="http://schemas.openxmlformats.org/drawingml/2006/table">
            <a:tbl>
              <a:tblPr firstCol="1" bandRow="1">
                <a:tableStyleId>{C083E6E3-FA7D-4D7B-A595-EF9225AFEA82}</a:tableStyleId>
              </a:tblPr>
              <a:tblGrid>
                <a:gridCol w="6324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tblGrid>
              <a:tr h="424543">
                <a:tc>
                  <a:txBody>
                    <a:bodyPr/>
                    <a:lstStyle/>
                    <a:p>
                      <a:pPr marL="0" marR="0">
                        <a:lnSpc>
                          <a:spcPct val="115000"/>
                        </a:lnSpc>
                        <a:spcBef>
                          <a:spcPts val="0"/>
                        </a:spcBef>
                        <a:spcAft>
                          <a:spcPts val="0"/>
                        </a:spcAft>
                      </a:pPr>
                      <a:r>
                        <a:rPr lang="en-US" sz="2400" dirty="0">
                          <a:effectLst/>
                        </a:rPr>
                        <a:t>Short Quizzes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424543">
                <a:tc>
                  <a:txBody>
                    <a:bodyPr/>
                    <a:lstStyle/>
                    <a:p>
                      <a:pPr marL="0" marR="0">
                        <a:lnSpc>
                          <a:spcPct val="115000"/>
                        </a:lnSpc>
                        <a:spcBef>
                          <a:spcPts val="0"/>
                        </a:spcBef>
                        <a:spcAft>
                          <a:spcPts val="0"/>
                        </a:spcAft>
                      </a:pPr>
                      <a:r>
                        <a:rPr lang="en-US" sz="2400" dirty="0">
                          <a:effectLst/>
                        </a:rPr>
                        <a:t>Assignments</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15%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24543">
                <a:tc>
                  <a:txBody>
                    <a:bodyPr/>
                    <a:lstStyle/>
                    <a:p>
                      <a:pPr marL="0" marR="0">
                        <a:lnSpc>
                          <a:spcPct val="115000"/>
                        </a:lnSpc>
                        <a:spcBef>
                          <a:spcPts val="0"/>
                        </a:spcBef>
                        <a:spcAft>
                          <a:spcPts val="0"/>
                        </a:spcAft>
                      </a:pPr>
                      <a:r>
                        <a:rPr lang="en-US" sz="2400" dirty="0">
                          <a:effectLst/>
                        </a:rPr>
                        <a:t>Project / Paper Proposal</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24543">
                <a:tc>
                  <a:txBody>
                    <a:bodyPr/>
                    <a:lstStyle/>
                    <a:p>
                      <a:pPr marL="0" marR="0">
                        <a:lnSpc>
                          <a:spcPct val="115000"/>
                        </a:lnSpc>
                        <a:spcBef>
                          <a:spcPts val="0"/>
                        </a:spcBef>
                        <a:spcAft>
                          <a:spcPts val="0"/>
                        </a:spcAft>
                      </a:pPr>
                      <a:r>
                        <a:rPr lang="en-US" sz="2400" dirty="0">
                          <a:effectLst/>
                        </a:rPr>
                        <a:t>Project / Paper Draft</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24543">
                <a:tc>
                  <a:txBody>
                    <a:bodyPr/>
                    <a:lstStyle/>
                    <a:p>
                      <a:pPr marL="0" marR="0">
                        <a:lnSpc>
                          <a:spcPct val="115000"/>
                        </a:lnSpc>
                        <a:spcBef>
                          <a:spcPts val="0"/>
                        </a:spcBef>
                        <a:spcAft>
                          <a:spcPts val="0"/>
                        </a:spcAft>
                      </a:pPr>
                      <a:r>
                        <a:rPr lang="en-US" sz="2400" dirty="0">
                          <a:effectLst/>
                        </a:rPr>
                        <a:t>Project / Paper </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30%</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24543">
                <a:tc>
                  <a:txBody>
                    <a:bodyPr/>
                    <a:lstStyle/>
                    <a:p>
                      <a:pPr marL="0" marR="0">
                        <a:lnSpc>
                          <a:spcPct val="115000"/>
                        </a:lnSpc>
                        <a:spcBef>
                          <a:spcPts val="0"/>
                        </a:spcBef>
                        <a:spcAft>
                          <a:spcPts val="0"/>
                        </a:spcAft>
                      </a:pPr>
                      <a:r>
                        <a:rPr lang="en-US" sz="2400" dirty="0">
                          <a:effectLst/>
                        </a:rPr>
                        <a:t>Half Term Quiz</a:t>
                      </a:r>
                      <a:endParaRPr lang="en-US" sz="2400" dirty="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dirty="0">
                          <a:effectLst/>
                        </a:rPr>
                        <a:t>35%</a:t>
                      </a:r>
                      <a:endParaRPr lang="en-US" sz="24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364174" y="4800600"/>
            <a:ext cx="8759905" cy="1446550"/>
          </a:xfrm>
          <a:prstGeom prst="rect">
            <a:avLst/>
          </a:prstGeom>
          <a:noFill/>
        </p:spPr>
        <p:txBody>
          <a:bodyPr wrap="none" rtlCol="0">
            <a:spAutoFit/>
          </a:bodyPr>
          <a:lstStyle/>
          <a:p>
            <a:r>
              <a:rPr lang="en-US" sz="2000" b="1" dirty="0"/>
              <a:t>Grade Distribution</a:t>
            </a:r>
            <a:endParaRPr lang="en-US" sz="2000" dirty="0"/>
          </a:p>
          <a:p>
            <a:r>
              <a:rPr lang="en-US" sz="2000" dirty="0"/>
              <a:t> </a:t>
            </a:r>
          </a:p>
          <a:p>
            <a:r>
              <a:rPr lang="en-US" sz="2000" dirty="0"/>
              <a:t>A = 100 – 90%, B = 89.999 – 75%, C = 74.999 – 60% (Undergraduate only)</a:t>
            </a:r>
          </a:p>
          <a:p>
            <a:endParaRPr lang="en-US" sz="2800"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6" name="Slide Number Placeholder 5"/>
          <p:cNvSpPr>
            <a:spLocks noGrp="1"/>
          </p:cNvSpPr>
          <p:nvPr>
            <p:ph type="sldNum" sz="quarter" idx="12"/>
          </p:nvPr>
        </p:nvSpPr>
        <p:spPr/>
        <p:txBody>
          <a:bodyPr/>
          <a:lstStyle/>
          <a:p>
            <a:fld id="{A89303E2-24A7-45FB-8F9B-C98A0FA0F4CA}" type="slidenum">
              <a:rPr lang="en-US" smtClean="0"/>
              <a:t>20</a:t>
            </a:fld>
            <a:endParaRPr lang="en-US" dirty="0"/>
          </a:p>
        </p:txBody>
      </p:sp>
    </p:spTree>
    <p:extLst>
      <p:ext uri="{BB962C8B-B14F-4D97-AF65-F5344CB8AC3E}">
        <p14:creationId xmlns:p14="http://schemas.microsoft.com/office/powerpoint/2010/main" val="97250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and Exam Policy</a:t>
            </a:r>
          </a:p>
        </p:txBody>
      </p:sp>
      <p:sp>
        <p:nvSpPr>
          <p:cNvPr id="3" name="Content Placeholder 2"/>
          <p:cNvSpPr>
            <a:spLocks noGrp="1"/>
          </p:cNvSpPr>
          <p:nvPr>
            <p:ph idx="1"/>
          </p:nvPr>
        </p:nvSpPr>
        <p:spPr/>
        <p:txBody>
          <a:bodyPr>
            <a:normAutofit/>
          </a:bodyPr>
          <a:lstStyle/>
          <a:p>
            <a:r>
              <a:rPr lang="en-US" dirty="0"/>
              <a:t>Short Quizzes (every week or two, via Blackboard)</a:t>
            </a:r>
          </a:p>
          <a:p>
            <a:pPr lvl="1"/>
            <a:r>
              <a:rPr lang="en-US" dirty="0"/>
              <a:t>Each short quiz will be open notes and books and consist of multiple choice and short answer questions and should take no more than 15-20 minutes (timed) to complete. </a:t>
            </a:r>
          </a:p>
          <a:p>
            <a:pPr lvl="1"/>
            <a:r>
              <a:rPr lang="en-US" dirty="0"/>
              <a:t>Covers lectures, readings, assignments</a:t>
            </a:r>
          </a:p>
          <a:p>
            <a:pPr lvl="1"/>
            <a:r>
              <a:rPr lang="en-US" dirty="0"/>
              <a:t>The lowest short quiz score will be dropped when calculating the average short quiz score.  </a:t>
            </a:r>
          </a:p>
          <a:p>
            <a:pPr lvl="1"/>
            <a:r>
              <a:rPr lang="en-US" dirty="0"/>
              <a:t>Since you can miss a short quiz with no penalty there are no make ups or exceptions (except as explicitly provided for by IIT policy).</a:t>
            </a:r>
          </a:p>
          <a:p>
            <a:r>
              <a:rPr lang="en-US" dirty="0"/>
              <a:t>Half Term Exam (via Blackboard)</a:t>
            </a:r>
          </a:p>
          <a:p>
            <a:pPr lvl="1"/>
            <a:r>
              <a:rPr lang="en-US" dirty="0"/>
              <a:t>The half term exam will be open notes and books and consist of multiple choice and short answer questions, some longer essay questions and take 3 hours (timed).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21</a:t>
            </a:fld>
            <a:endParaRPr lang="en-US" dirty="0"/>
          </a:p>
        </p:txBody>
      </p:sp>
    </p:spTree>
    <p:extLst>
      <p:ext uri="{BB962C8B-B14F-4D97-AF65-F5344CB8AC3E}">
        <p14:creationId xmlns:p14="http://schemas.microsoft.com/office/powerpoint/2010/main" val="903806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Assignments, Projects/Paper Policies</a:t>
            </a:r>
          </a:p>
        </p:txBody>
      </p:sp>
      <p:sp>
        <p:nvSpPr>
          <p:cNvPr id="3" name="Content Placeholder 2"/>
          <p:cNvSpPr>
            <a:spLocks noGrp="1"/>
          </p:cNvSpPr>
          <p:nvPr>
            <p:ph idx="1"/>
          </p:nvPr>
        </p:nvSpPr>
        <p:spPr>
          <a:xfrm>
            <a:off x="457200" y="1600200"/>
            <a:ext cx="8229600" cy="5105400"/>
          </a:xfrm>
        </p:spPr>
        <p:txBody>
          <a:bodyPr>
            <a:normAutofit fontScale="92500"/>
          </a:bodyPr>
          <a:lstStyle/>
          <a:p>
            <a:r>
              <a:rPr lang="en-US" dirty="0"/>
              <a:t>Assignments, project/paper proposals and project/paper drafts must be submitted by their announced due dates and times</a:t>
            </a:r>
          </a:p>
          <a:p>
            <a:r>
              <a:rPr lang="en-US" dirty="0"/>
              <a:t>You have up to 3 grace days to apply across all of these without penalty. </a:t>
            </a:r>
          </a:p>
          <a:p>
            <a:pPr lvl="1"/>
            <a:r>
              <a:rPr lang="en-US" dirty="0"/>
              <a:t>For example, one assignment can be up to 3 days late or three assignments can each be up to one day late. </a:t>
            </a:r>
          </a:p>
          <a:p>
            <a:r>
              <a:rPr lang="en-US" dirty="0"/>
              <a:t>Beyond this grace period 5% of total points will be deducted from your score for each day the assignment is late. </a:t>
            </a:r>
          </a:p>
          <a:p>
            <a:pPr lvl="1"/>
            <a:r>
              <a:rPr lang="en-US" dirty="0"/>
              <a:t>But contact me well ahead of time for possible accommodations.</a:t>
            </a:r>
          </a:p>
          <a:p>
            <a:r>
              <a:rPr lang="en-US" dirty="0"/>
              <a:t>Without prior negotiated accommodations the final project or paper must be submitted by 6:25pm on its due date. </a:t>
            </a:r>
          </a:p>
          <a:p>
            <a:r>
              <a:rPr lang="en-US" dirty="0"/>
              <a:t>Beyond this, 10% of total points will be deducted from your score for each day the paper or project is late.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22</a:t>
            </a:fld>
            <a:endParaRPr lang="en-US" dirty="0"/>
          </a:p>
        </p:txBody>
      </p:sp>
    </p:spTree>
    <p:extLst>
      <p:ext uri="{BB962C8B-B14F-4D97-AF65-F5344CB8AC3E}">
        <p14:creationId xmlns:p14="http://schemas.microsoft.com/office/powerpoint/2010/main" val="396632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Project/Paper Topics</a:t>
            </a:r>
          </a:p>
        </p:txBody>
      </p:sp>
      <p:sp>
        <p:nvSpPr>
          <p:cNvPr id="3" name="Content Placeholder 2"/>
          <p:cNvSpPr>
            <a:spLocks noGrp="1"/>
          </p:cNvSpPr>
          <p:nvPr>
            <p:ph idx="1"/>
          </p:nvPr>
        </p:nvSpPr>
        <p:spPr/>
        <p:txBody>
          <a:bodyPr>
            <a:normAutofit/>
          </a:bodyPr>
          <a:lstStyle/>
          <a:p>
            <a:r>
              <a:rPr lang="en-US" dirty="0"/>
              <a:t>May be reviews of research papers or labs applying big data technology.</a:t>
            </a:r>
          </a:p>
          <a:p>
            <a:r>
              <a:rPr lang="en-US" dirty="0"/>
              <a:t>By the end of term you will have completed a paper or conducted an investigational project</a:t>
            </a:r>
          </a:p>
          <a:p>
            <a:pPr lvl="1"/>
            <a:r>
              <a:rPr lang="en-US" dirty="0"/>
              <a:t>Where you applied big data technology to a problem of interest to you, your community or your organization</a:t>
            </a:r>
          </a:p>
          <a:p>
            <a:r>
              <a:rPr lang="en-US" dirty="0"/>
              <a:t>Research papers are done individually</a:t>
            </a:r>
          </a:p>
          <a:p>
            <a:r>
              <a:rPr lang="en-US" dirty="0"/>
              <a:t>Projects are done in teams of 3-4</a:t>
            </a:r>
          </a:p>
          <a:p>
            <a:pPr lvl="1"/>
            <a:r>
              <a:rPr lang="en-US" dirty="0"/>
              <a:t>Each student registers for one of 10 project areas or to do a research paper</a:t>
            </a:r>
          </a:p>
          <a:p>
            <a:pPr lvl="1"/>
            <a:r>
              <a:rPr lang="en-US" dirty="0"/>
              <a:t>I assign groups of students who express interest in the same project area to a virtual team</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23</a:t>
            </a:fld>
            <a:endParaRPr lang="en-US" dirty="0"/>
          </a:p>
        </p:txBody>
      </p:sp>
    </p:spTree>
    <p:extLst>
      <p:ext uri="{BB962C8B-B14F-4D97-AF65-F5344CB8AC3E}">
        <p14:creationId xmlns:p14="http://schemas.microsoft.com/office/powerpoint/2010/main" val="540172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Concepts</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24</a:t>
            </a:fld>
            <a:endParaRPr lang="en-US" dirty="0"/>
          </a:p>
        </p:txBody>
      </p:sp>
    </p:spTree>
    <p:extLst>
      <p:ext uri="{BB962C8B-B14F-4D97-AF65-F5344CB8AC3E}">
        <p14:creationId xmlns:p14="http://schemas.microsoft.com/office/powerpoint/2010/main" val="1058935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fontScale="85000" lnSpcReduction="10000"/>
          </a:bodyPr>
          <a:lstStyle/>
          <a:p>
            <a:r>
              <a:rPr lang="en-US" dirty="0"/>
              <a:t>Companies churn out an increasing volume of transactional data</a:t>
            </a:r>
          </a:p>
          <a:p>
            <a:pPr lvl="1"/>
            <a:r>
              <a:rPr lang="en-US" dirty="0"/>
              <a:t>Capturing trillions of bytes of information about their customers, suppliers, and operations</a:t>
            </a:r>
          </a:p>
          <a:p>
            <a:r>
              <a:rPr lang="en-US" dirty="0"/>
              <a:t>Millions of networked sensors are being embedded in the physical world </a:t>
            </a:r>
          </a:p>
          <a:p>
            <a:pPr lvl="1"/>
            <a:r>
              <a:rPr lang="en-US" dirty="0"/>
              <a:t>In devices such as mobile phones, smart energy meters, automobiles, and industrial machines that sense, create, and communicate data in the age of the Internet of Things (IoT).</a:t>
            </a:r>
          </a:p>
          <a:p>
            <a:r>
              <a:rPr lang="en-US" dirty="0"/>
              <a:t>As companies and organizations go about their business and interact with individuals, they are also generating a tremendous amount of data</a:t>
            </a:r>
          </a:p>
          <a:p>
            <a:pPr lvl="1"/>
            <a:r>
              <a:rPr lang="en-US" dirty="0"/>
              <a:t>Created as a by-product of other activities. </a:t>
            </a:r>
          </a:p>
          <a:p>
            <a:r>
              <a:rPr lang="en-US" dirty="0"/>
              <a:t>Social media sites, smartphones, and other consumer devices including PCs have allowed billions of to contribute to the amount of big data available. </a:t>
            </a:r>
          </a:p>
          <a:p>
            <a:pPr lvl="1"/>
            <a:r>
              <a:rPr lang="en-US" dirty="0"/>
              <a:t>And the growing volume of multimedia content has played a major role in the exponential growth in the amount of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25</a:t>
            </a:fld>
            <a:endParaRPr lang="en-US" dirty="0"/>
          </a:p>
        </p:txBody>
      </p:sp>
    </p:spTree>
    <p:extLst>
      <p:ext uri="{BB962C8B-B14F-4D97-AF65-F5344CB8AC3E}">
        <p14:creationId xmlns:p14="http://schemas.microsoft.com/office/powerpoint/2010/main" val="377301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Rise of Big Data</a:t>
            </a:r>
          </a:p>
        </p:txBody>
      </p:sp>
      <p:sp>
        <p:nvSpPr>
          <p:cNvPr id="3" name="Content Placeholder 2"/>
          <p:cNvSpPr>
            <a:spLocks noGrp="1"/>
          </p:cNvSpPr>
          <p:nvPr>
            <p:ph idx="1"/>
          </p:nvPr>
        </p:nvSpPr>
        <p:spPr/>
        <p:txBody>
          <a:bodyPr>
            <a:normAutofit/>
          </a:bodyPr>
          <a:lstStyle/>
          <a:p>
            <a:r>
              <a:rPr lang="en-US" dirty="0"/>
              <a:t>In itself, the sheer volume of data is a global phenomenon—but what does it mean? </a:t>
            </a:r>
          </a:p>
          <a:p>
            <a:r>
              <a:rPr lang="en-US" dirty="0"/>
              <a:t>Many citizens around the world regard this collection of information with deep suspicion</a:t>
            </a:r>
          </a:p>
          <a:p>
            <a:pPr lvl="1"/>
            <a:r>
              <a:rPr lang="en-US" dirty="0"/>
              <a:t>Seeing the data flood as nothing more than an intrusion of their privacy. </a:t>
            </a:r>
          </a:p>
          <a:p>
            <a:r>
              <a:rPr lang="en-US" dirty="0"/>
              <a:t>But there is strong evidence that big data can play a significant economic role </a:t>
            </a:r>
          </a:p>
          <a:p>
            <a:pPr lvl="1"/>
            <a:r>
              <a:rPr lang="en-US" dirty="0"/>
              <a:t>To the benefit not only of private commerce but also of national economies and their citizens. </a:t>
            </a:r>
          </a:p>
          <a:p>
            <a:pPr lvl="1"/>
            <a:r>
              <a:rPr lang="en-US" dirty="0"/>
              <a:t>Data can create significant value for the world economy, enhancing the productivity and competitiveness of companies and the public sector and creating substantial economic surplus for consumers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26</a:t>
            </a:fld>
            <a:endParaRPr lang="en-US" dirty="0"/>
          </a:p>
        </p:txBody>
      </p:sp>
    </p:spTree>
    <p:extLst>
      <p:ext uri="{BB962C8B-B14F-4D97-AF65-F5344CB8AC3E}">
        <p14:creationId xmlns:p14="http://schemas.microsoft.com/office/powerpoint/2010/main" val="3442994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sp>
        <p:nvSpPr>
          <p:cNvPr id="3" name="Content Placeholder 2"/>
          <p:cNvSpPr>
            <a:spLocks noGrp="1"/>
          </p:cNvSpPr>
          <p:nvPr>
            <p:ph idx="1"/>
          </p:nvPr>
        </p:nvSpPr>
        <p:spPr>
          <a:xfrm>
            <a:off x="457200" y="1447800"/>
            <a:ext cx="8229600" cy="5257800"/>
          </a:xfrm>
        </p:spPr>
        <p:txBody>
          <a:bodyPr>
            <a:normAutofit lnSpcReduction="10000"/>
          </a:bodyPr>
          <a:lstStyle/>
          <a:p>
            <a:r>
              <a:rPr lang="en-US" dirty="0"/>
              <a:t>The proliferation of data generated by enterprises has afforded an unprecedented opportunity for businesses to know more about their customers, competitors, and business operations. </a:t>
            </a:r>
          </a:p>
          <a:p>
            <a:pPr lvl="1"/>
            <a:r>
              <a:rPr lang="en-US" dirty="0"/>
              <a:t>Internal applications, consumer web/mobile apps, and the Internet of Things (IoT)</a:t>
            </a:r>
          </a:p>
          <a:p>
            <a:r>
              <a:rPr lang="en-US" dirty="0"/>
              <a:t>However, the unfortunate truth is that the potential of most data lies dormant. </a:t>
            </a:r>
          </a:p>
          <a:p>
            <a:r>
              <a:rPr lang="en-US" dirty="0"/>
              <a:t>On average, between 60% and 73% of all data within an enterprise goes unused for business intelligence (BI) and analytics</a:t>
            </a:r>
          </a:p>
          <a:p>
            <a:pPr lvl="1"/>
            <a:r>
              <a:rPr lang="en-US" sz="1700" dirty="0"/>
              <a:t>Forrester’s Global Business Technographics Data And Analytics Survey, 2015.</a:t>
            </a:r>
          </a:p>
          <a:p>
            <a:r>
              <a:rPr lang="en-US" dirty="0"/>
              <a:t>That’s unacceptable in an age where deeper, actionable insights, especially about customers, are a competitive necessity.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27</a:t>
            </a:fld>
            <a:endParaRPr lang="en-US" dirty="0"/>
          </a:p>
        </p:txBody>
      </p:sp>
    </p:spTree>
    <p:extLst>
      <p:ext uri="{BB962C8B-B14F-4D97-AF65-F5344CB8AC3E}">
        <p14:creationId xmlns:p14="http://schemas.microsoft.com/office/powerpoint/2010/main" val="3197620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Posed by Big Data</a:t>
            </a:r>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6200" y="1752600"/>
            <a:ext cx="8928988"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28</a:t>
            </a:fld>
            <a:endParaRPr lang="en-US" dirty="0"/>
          </a:p>
        </p:txBody>
      </p:sp>
    </p:spTree>
    <p:extLst>
      <p:ext uri="{BB962C8B-B14F-4D97-AF65-F5344CB8AC3E}">
        <p14:creationId xmlns:p14="http://schemas.microsoft.com/office/powerpoint/2010/main" val="109934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Value of Big Data?</a:t>
            </a:r>
          </a:p>
        </p:txBody>
      </p:sp>
      <p:sp>
        <p:nvSpPr>
          <p:cNvPr id="3" name="Content Placeholder 2"/>
          <p:cNvSpPr>
            <a:spLocks noGrp="1"/>
          </p:cNvSpPr>
          <p:nvPr>
            <p:ph idx="1"/>
          </p:nvPr>
        </p:nvSpPr>
        <p:spPr/>
        <p:txBody>
          <a:bodyPr>
            <a:normAutofit/>
          </a:bodyPr>
          <a:lstStyle/>
          <a:p>
            <a:r>
              <a:rPr lang="en-US" dirty="0"/>
              <a:t>if US health care could use big data creatively and effectively to drive efficiency and quality…</a:t>
            </a:r>
          </a:p>
          <a:p>
            <a:pPr lvl="1"/>
            <a:r>
              <a:rPr lang="en-US" dirty="0"/>
              <a:t>Estimate that the potential value from data in the sector could be more than $300 billion in value every year, </a:t>
            </a:r>
          </a:p>
          <a:p>
            <a:pPr lvl="1"/>
            <a:r>
              <a:rPr lang="en-US" dirty="0"/>
              <a:t>Two-thirds of which would be in the form of reducing national health care expenditures by about 8 percent. </a:t>
            </a:r>
          </a:p>
          <a:p>
            <a:r>
              <a:rPr lang="en-US" dirty="0"/>
              <a:t>In the private sector…</a:t>
            </a:r>
          </a:p>
          <a:p>
            <a:pPr lvl="1"/>
            <a:r>
              <a:rPr lang="en-US" dirty="0"/>
              <a:t>A retailer using big data to the full has the potential to increase its operating margin by more than 60 percent. </a:t>
            </a:r>
          </a:p>
          <a:p>
            <a:r>
              <a:rPr lang="en-US" dirty="0"/>
              <a:t>In the developed economies of Europe…</a:t>
            </a:r>
          </a:p>
          <a:p>
            <a:pPr lvl="1"/>
            <a:r>
              <a:rPr lang="en-US" dirty="0"/>
              <a:t>A government administration could save more than €100 billion ($149 billion) in operational efficiency improvements alone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29</a:t>
            </a:fld>
            <a:endParaRPr lang="en-US" dirty="0"/>
          </a:p>
        </p:txBody>
      </p:sp>
    </p:spTree>
    <p:extLst>
      <p:ext uri="{BB962C8B-B14F-4D97-AF65-F5344CB8AC3E}">
        <p14:creationId xmlns:p14="http://schemas.microsoft.com/office/powerpoint/2010/main" val="192903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5D23-9D85-E043-980D-2BA5E5279A4D}"/>
              </a:ext>
            </a:extLst>
          </p:cNvPr>
          <p:cNvSpPr>
            <a:spLocks noGrp="1"/>
          </p:cNvSpPr>
          <p:nvPr>
            <p:ph type="title"/>
          </p:nvPr>
        </p:nvSpPr>
        <p:spPr/>
        <p:txBody>
          <a:bodyPr/>
          <a:lstStyle/>
          <a:p>
            <a:r>
              <a:rPr lang="en-US" dirty="0"/>
              <a:t>Knowledge Discovery Process</a:t>
            </a:r>
          </a:p>
        </p:txBody>
      </p:sp>
      <p:sp>
        <p:nvSpPr>
          <p:cNvPr id="4" name="Footer Placeholder 3">
            <a:extLst>
              <a:ext uri="{FF2B5EF4-FFF2-40B4-BE49-F238E27FC236}">
                <a16:creationId xmlns:a16="http://schemas.microsoft.com/office/drawing/2014/main" id="{D6F32A8D-DDCD-DA48-A49B-14918833D057}"/>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A5EFBB37-3545-DA45-83B1-73A846E0C800}"/>
              </a:ext>
            </a:extLst>
          </p:cNvPr>
          <p:cNvSpPr>
            <a:spLocks noGrp="1"/>
          </p:cNvSpPr>
          <p:nvPr>
            <p:ph type="sldNum" sz="quarter" idx="12"/>
          </p:nvPr>
        </p:nvSpPr>
        <p:spPr/>
        <p:txBody>
          <a:bodyPr/>
          <a:lstStyle/>
          <a:p>
            <a:fld id="{9AA7C465-8597-4488-B68C-958448427716}" type="slidenum">
              <a:rPr lang="en-US" smtClean="0"/>
              <a:t>3</a:t>
            </a:fld>
            <a:endParaRPr lang="en-US" dirty="0"/>
          </a:p>
        </p:txBody>
      </p:sp>
      <p:graphicFrame>
        <p:nvGraphicFramePr>
          <p:cNvPr id="8" name="Diagram 7">
            <a:extLst>
              <a:ext uri="{FF2B5EF4-FFF2-40B4-BE49-F238E27FC236}">
                <a16:creationId xmlns:a16="http://schemas.microsoft.com/office/drawing/2014/main" id="{5A7D063A-D1C4-4546-8761-34B323DD6293}"/>
              </a:ext>
            </a:extLst>
          </p:cNvPr>
          <p:cNvGraphicFramePr/>
          <p:nvPr/>
        </p:nvGraphicFramePr>
        <p:xfrm>
          <a:off x="457200" y="1676400"/>
          <a:ext cx="2819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750DB333-BEE0-3648-BCF0-610020C9B604}"/>
              </a:ext>
            </a:extLst>
          </p:cNvPr>
          <p:cNvSpPr/>
          <p:nvPr/>
        </p:nvSpPr>
        <p:spPr>
          <a:xfrm>
            <a:off x="3733800" y="1683034"/>
            <a:ext cx="49530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Who is your client? What exactly is the client asking you to solve? How can you translate their ambiguous request into a concrete, well-defined problem?</a:t>
            </a:r>
          </a:p>
        </p:txBody>
      </p:sp>
      <p:sp>
        <p:nvSpPr>
          <p:cNvPr id="14" name="Rectangle 13">
            <a:extLst>
              <a:ext uri="{FF2B5EF4-FFF2-40B4-BE49-F238E27FC236}">
                <a16:creationId xmlns:a16="http://schemas.microsoft.com/office/drawing/2014/main" id="{12498B83-59CE-6E47-98BE-F23323FB659F}"/>
              </a:ext>
            </a:extLst>
          </p:cNvPr>
          <p:cNvSpPr/>
          <p:nvPr/>
        </p:nvSpPr>
        <p:spPr>
          <a:xfrm>
            <a:off x="3733800" y="2545359"/>
            <a:ext cx="49530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Is this data already available? If so, what parts of the data are useful? If not, what more data do you need? What kind of resources would it take to collect this data in a usable form?</a:t>
            </a:r>
          </a:p>
        </p:txBody>
      </p:sp>
      <p:sp>
        <p:nvSpPr>
          <p:cNvPr id="15" name="Rectangle 14">
            <a:extLst>
              <a:ext uri="{FF2B5EF4-FFF2-40B4-BE49-F238E27FC236}">
                <a16:creationId xmlns:a16="http://schemas.microsoft.com/office/drawing/2014/main" id="{679EA36E-6FCB-684C-990F-117FFBC43C9C}"/>
              </a:ext>
            </a:extLst>
          </p:cNvPr>
          <p:cNvSpPr/>
          <p:nvPr/>
        </p:nvSpPr>
        <p:spPr>
          <a:xfrm>
            <a:off x="3733800" y="3407684"/>
            <a:ext cx="49530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Raw data is rarely usable out of the box. There are errors in data collection, corrupt records, missing values and other challenges. You will need to clean the data to convert it to a form that you can analyze.</a:t>
            </a:r>
          </a:p>
        </p:txBody>
      </p:sp>
      <p:sp>
        <p:nvSpPr>
          <p:cNvPr id="16" name="Rectangle 15">
            <a:extLst>
              <a:ext uri="{FF2B5EF4-FFF2-40B4-BE49-F238E27FC236}">
                <a16:creationId xmlns:a16="http://schemas.microsoft.com/office/drawing/2014/main" id="{3205A0E0-959B-834F-85BB-1F61D9142465}"/>
              </a:ext>
            </a:extLst>
          </p:cNvPr>
          <p:cNvSpPr/>
          <p:nvPr/>
        </p:nvSpPr>
        <p:spPr>
          <a:xfrm>
            <a:off x="3733800" y="4270009"/>
            <a:ext cx="49530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You have to understand the information at a high level. What kinds of trends or correlations do you see in the data? What are the high-level characteristics and are any of them more significant than others?</a:t>
            </a:r>
          </a:p>
        </p:txBody>
      </p:sp>
      <p:sp>
        <p:nvSpPr>
          <p:cNvPr id="17" name="Rectangle 16">
            <a:extLst>
              <a:ext uri="{FF2B5EF4-FFF2-40B4-BE49-F238E27FC236}">
                <a16:creationId xmlns:a16="http://schemas.microsoft.com/office/drawing/2014/main" id="{25C21EFA-E5FE-1A46-B34C-DEEC0B09EFCB}"/>
              </a:ext>
            </a:extLst>
          </p:cNvPr>
          <p:cNvSpPr/>
          <p:nvPr/>
        </p:nvSpPr>
        <p:spPr>
          <a:xfrm>
            <a:off x="3733800" y="5132334"/>
            <a:ext cx="49530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Apply all the cutting-edge machinery of data analysis t(machine learning, statistics, deep learning) to unearth high-value insights and predictions.</a:t>
            </a:r>
          </a:p>
        </p:txBody>
      </p:sp>
      <p:sp>
        <p:nvSpPr>
          <p:cNvPr id="18" name="Rectangle 17">
            <a:extLst>
              <a:ext uri="{FF2B5EF4-FFF2-40B4-BE49-F238E27FC236}">
                <a16:creationId xmlns:a16="http://schemas.microsoft.com/office/drawing/2014/main" id="{79412EA8-3B9D-144F-B850-656A30A3C9CE}"/>
              </a:ext>
            </a:extLst>
          </p:cNvPr>
          <p:cNvSpPr/>
          <p:nvPr/>
        </p:nvSpPr>
        <p:spPr>
          <a:xfrm>
            <a:off x="3733800" y="5994658"/>
            <a:ext cx="4953000" cy="565177"/>
          </a:xfrm>
          <a:prstGeom prst="rect">
            <a:avLst/>
          </a:prstGeom>
          <a:solidFill>
            <a:schemeClr val="bg1">
              <a:lumMod val="95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solidFill>
              </a:rPr>
              <a:t>Explain to your stakeholders what results mean, in a way that’s comprehensible and compelling. </a:t>
            </a:r>
          </a:p>
        </p:txBody>
      </p:sp>
      <p:sp>
        <p:nvSpPr>
          <p:cNvPr id="21" name="Right Arrow 20">
            <a:extLst>
              <a:ext uri="{FF2B5EF4-FFF2-40B4-BE49-F238E27FC236}">
                <a16:creationId xmlns:a16="http://schemas.microsoft.com/office/drawing/2014/main" id="{5F1602AF-14BE-3F44-AE8C-8C8441CAFE99}"/>
              </a:ext>
            </a:extLst>
          </p:cNvPr>
          <p:cNvSpPr/>
          <p:nvPr/>
        </p:nvSpPr>
        <p:spPr>
          <a:xfrm>
            <a:off x="3352800" y="19050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635D9DB6-5E5E-5A43-9623-250E231781B7}"/>
              </a:ext>
            </a:extLst>
          </p:cNvPr>
          <p:cNvSpPr/>
          <p:nvPr/>
        </p:nvSpPr>
        <p:spPr>
          <a:xfrm>
            <a:off x="3352800" y="277368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4655BB97-98CC-9045-BF2D-9D7219FC7C83}"/>
              </a:ext>
            </a:extLst>
          </p:cNvPr>
          <p:cNvSpPr/>
          <p:nvPr/>
        </p:nvSpPr>
        <p:spPr>
          <a:xfrm>
            <a:off x="3352800" y="451104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8E94103-A595-D14A-BD4B-3AEF035D3CB1}"/>
              </a:ext>
            </a:extLst>
          </p:cNvPr>
          <p:cNvSpPr/>
          <p:nvPr/>
        </p:nvSpPr>
        <p:spPr>
          <a:xfrm>
            <a:off x="3352800" y="537972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67EF49C-3A4B-C44B-8555-E490ED98339F}"/>
              </a:ext>
            </a:extLst>
          </p:cNvPr>
          <p:cNvSpPr/>
          <p:nvPr/>
        </p:nvSpPr>
        <p:spPr>
          <a:xfrm>
            <a:off x="3352800" y="364236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6C66E09-1C55-C046-A6BA-2D24128A1A01}"/>
              </a:ext>
            </a:extLst>
          </p:cNvPr>
          <p:cNvSpPr/>
          <p:nvPr/>
        </p:nvSpPr>
        <p:spPr>
          <a:xfrm>
            <a:off x="3352800" y="6248400"/>
            <a:ext cx="3048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578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28600" y="2057400"/>
            <a:ext cx="9607612" cy="349649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30</a:t>
            </a:fld>
            <a:endParaRPr lang="en-US" dirty="0"/>
          </a:p>
        </p:txBody>
      </p:sp>
    </p:spTree>
    <p:extLst>
      <p:ext uri="{BB962C8B-B14F-4D97-AF65-F5344CB8AC3E}">
        <p14:creationId xmlns:p14="http://schemas.microsoft.com/office/powerpoint/2010/main" val="1411110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Big Data Affect Our Daily Lives</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338429" y="1981200"/>
            <a:ext cx="9634829" cy="431292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31</a:t>
            </a:fld>
            <a:endParaRPr lang="en-US" dirty="0"/>
          </a:p>
        </p:txBody>
      </p:sp>
    </p:spTree>
    <p:extLst>
      <p:ext uri="{BB962C8B-B14F-4D97-AF65-F5344CB8AC3E}">
        <p14:creationId xmlns:p14="http://schemas.microsoft.com/office/powerpoint/2010/main" val="2097720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grpSp>
        <p:nvGrpSpPr>
          <p:cNvPr id="20" name="Group 19"/>
          <p:cNvGrpSpPr/>
          <p:nvPr/>
        </p:nvGrpSpPr>
        <p:grpSpPr>
          <a:xfrm>
            <a:off x="457200" y="1524000"/>
            <a:ext cx="8001000" cy="5105400"/>
            <a:chOff x="-152400" y="685800"/>
            <a:chExt cx="8534400" cy="5635625"/>
          </a:xfrm>
        </p:grpSpPr>
        <p:sp>
          <p:nvSpPr>
            <p:cNvPr id="3" name="Rectangle 2"/>
            <p:cNvSpPr>
              <a:spLocks noChangeArrowheads="1"/>
            </p:cNvSpPr>
            <p:nvPr/>
          </p:nvSpPr>
          <p:spPr bwMode="auto">
            <a:xfrm>
              <a:off x="0" y="2438400"/>
              <a:ext cx="16002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Homeland</a:t>
              </a:r>
            </a:p>
            <a:p>
              <a:pPr algn="ctr" eaLnBrk="1" hangingPunct="1">
                <a:lnSpc>
                  <a:spcPct val="85000"/>
                </a:lnSpc>
              </a:pPr>
              <a:r>
                <a:rPr lang="en-AU" b="1" dirty="0">
                  <a:latin typeface="Corbel" pitchFamily="34" charset="0"/>
                </a:rPr>
                <a:t> Security</a:t>
              </a:r>
            </a:p>
          </p:txBody>
        </p:sp>
        <p:sp>
          <p:nvSpPr>
            <p:cNvPr id="4" name="Rectangle 2"/>
            <p:cNvSpPr>
              <a:spLocks noChangeArrowheads="1"/>
            </p:cNvSpPr>
            <p:nvPr/>
          </p:nvSpPr>
          <p:spPr bwMode="auto">
            <a:xfrm>
              <a:off x="76200" y="990600"/>
              <a:ext cx="15240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Smarter Healthcare</a:t>
              </a:r>
            </a:p>
          </p:txBody>
        </p:sp>
        <p:sp>
          <p:nvSpPr>
            <p:cNvPr id="5" name="Rectangle 2"/>
            <p:cNvSpPr>
              <a:spLocks noChangeArrowheads="1"/>
            </p:cNvSpPr>
            <p:nvPr/>
          </p:nvSpPr>
          <p:spPr bwMode="auto">
            <a:xfrm>
              <a:off x="4648200" y="1089291"/>
              <a:ext cx="1676401"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Multi-channel sales</a:t>
              </a:r>
            </a:p>
          </p:txBody>
        </p:sp>
        <p:sp>
          <p:nvSpPr>
            <p:cNvPr id="6" name="Rectangle 2"/>
            <p:cNvSpPr>
              <a:spLocks noChangeArrowheads="1"/>
            </p:cNvSpPr>
            <p:nvPr/>
          </p:nvSpPr>
          <p:spPr bwMode="auto">
            <a:xfrm>
              <a:off x="5029200" y="2438400"/>
              <a:ext cx="1295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Telecom</a:t>
              </a:r>
            </a:p>
          </p:txBody>
        </p:sp>
        <p:sp>
          <p:nvSpPr>
            <p:cNvPr id="7" name="Rectangle 2"/>
            <p:cNvSpPr>
              <a:spLocks noChangeArrowheads="1"/>
            </p:cNvSpPr>
            <p:nvPr/>
          </p:nvSpPr>
          <p:spPr bwMode="auto">
            <a:xfrm>
              <a:off x="-152400" y="5186363"/>
              <a:ext cx="2057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Manufacturing</a:t>
              </a:r>
            </a:p>
          </p:txBody>
        </p:sp>
        <p:sp>
          <p:nvSpPr>
            <p:cNvPr id="8" name="Rectangle 2"/>
            <p:cNvSpPr>
              <a:spLocks noChangeArrowheads="1"/>
            </p:cNvSpPr>
            <p:nvPr/>
          </p:nvSpPr>
          <p:spPr bwMode="auto">
            <a:xfrm>
              <a:off x="0" y="3810001"/>
              <a:ext cx="1601788"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Traffic Control</a:t>
              </a:r>
            </a:p>
          </p:txBody>
        </p:sp>
        <p:pic>
          <p:nvPicPr>
            <p:cNvPr id="9" name="Picture 29" descr="bev-neonatal-ca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0688" y="914400"/>
              <a:ext cx="1814512" cy="1222375"/>
            </a:xfrm>
            <a:prstGeom prst="rect">
              <a:avLst/>
            </a:prstGeom>
            <a:noFill/>
            <a:ln>
              <a:noFill/>
            </a:ln>
            <a:scene3d>
              <a:camera prst="orthographicFront"/>
              <a:lightRig rig="threePt" dir="t"/>
            </a:scene3d>
            <a:sp3d>
              <a:bevelT prst="angle"/>
            </a:sp3d>
          </p:spPr>
        </p:pic>
        <p:pic>
          <p:nvPicPr>
            <p:cNvPr id="10" name="Picture 33" descr="bev-law-enforcement"/>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512" y="2205038"/>
              <a:ext cx="1817688" cy="1223962"/>
            </a:xfrm>
            <a:prstGeom prst="rect">
              <a:avLst/>
            </a:prstGeom>
            <a:noFill/>
            <a:ln>
              <a:noFill/>
            </a:ln>
            <a:scene3d>
              <a:camera prst="orthographicFront"/>
              <a:lightRig rig="threePt" dir="t"/>
            </a:scene3d>
            <a:sp3d>
              <a:bevelT prst="angle"/>
            </a:sp3d>
          </p:spPr>
        </p:pic>
        <p:sp>
          <p:nvSpPr>
            <p:cNvPr id="11" name="Picture 38" descr="bev-manufacturing"/>
            <p:cNvSpPr>
              <a:spLocks noChangeArrowheads="1"/>
            </p:cNvSpPr>
            <p:nvPr/>
          </p:nvSpPr>
          <p:spPr bwMode="auto">
            <a:xfrm>
              <a:off x="-76200" y="5095875"/>
              <a:ext cx="1816100" cy="1225550"/>
            </a:xfrm>
            <a:prstGeom prst="rect">
              <a:avLst/>
            </a:prstGeom>
            <a:noFill/>
            <a:ln w="9525">
              <a:noFill/>
              <a:miter lim="800000"/>
              <a:headEnd/>
              <a:tailEnd/>
            </a:ln>
          </p:spPr>
          <p:txBody>
            <a:bodyPr/>
            <a:lstStyle/>
            <a:p>
              <a:pPr eaLnBrk="1" hangingPunct="1">
                <a:spcBef>
                  <a:spcPct val="50000"/>
                </a:spcBef>
              </a:pPr>
              <a:endParaRPr lang="en-US" sz="1400" dirty="0">
                <a:latin typeface="Corbel" pitchFamily="34" charset="0"/>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04975" y="3562350"/>
              <a:ext cx="1800225"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545263" y="2108200"/>
              <a:ext cx="1747838"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14" name="Rectangle 2"/>
            <p:cNvSpPr>
              <a:spLocks noChangeArrowheads="1"/>
            </p:cNvSpPr>
            <p:nvPr/>
          </p:nvSpPr>
          <p:spPr bwMode="auto">
            <a:xfrm>
              <a:off x="5029200" y="3678296"/>
              <a:ext cx="13716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Trading </a:t>
              </a:r>
            </a:p>
            <a:p>
              <a:pPr algn="ctr" eaLnBrk="1" hangingPunct="1">
                <a:lnSpc>
                  <a:spcPct val="85000"/>
                </a:lnSpc>
              </a:pPr>
              <a:r>
                <a:rPr lang="en-AU" b="1" dirty="0">
                  <a:latin typeface="Corbel" pitchFamily="34" charset="0"/>
                </a:rPr>
                <a:t>Analytics</a:t>
              </a:r>
            </a:p>
          </p:txBody>
        </p:sp>
        <p:pic>
          <p:nvPicPr>
            <p:cNvPr id="15"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1612" y="685800"/>
              <a:ext cx="1830388" cy="1236663"/>
            </a:xfrm>
            <a:prstGeom prst="rect">
              <a:avLst/>
            </a:prstGeom>
            <a:noFill/>
            <a:ln>
              <a:noFill/>
            </a:ln>
            <a:scene3d>
              <a:camera prst="orthographicFront"/>
              <a:lightRig rig="threePt" dir="t"/>
            </a:scene3d>
            <a:sp3d>
              <a:bevelT prst="angle"/>
            </a:sp3d>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0501" y="3483258"/>
              <a:ext cx="1756834" cy="1164942"/>
            </a:xfrm>
            <a:prstGeom prst="rect">
              <a:avLst/>
            </a:prstGeom>
            <a:scene3d>
              <a:camera prst="orthographicFront"/>
              <a:lightRig rig="threePt" dir="t"/>
            </a:scene3d>
            <a:sp3d>
              <a:bevelT prst="angle"/>
            </a:sp3d>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51924" y="4887384"/>
              <a:ext cx="1753276" cy="1132416"/>
            </a:xfrm>
            <a:prstGeom prst="rect">
              <a:avLst/>
            </a:prstGeom>
            <a:scene3d>
              <a:camera prst="orthographicFront"/>
              <a:lightRig rig="threePt" dir="t"/>
            </a:scene3d>
            <a:sp3d>
              <a:bevelT prst="angle"/>
            </a:sp3d>
          </p:spPr>
        </p:pic>
        <p:sp>
          <p:nvSpPr>
            <p:cNvPr id="18" name="Rectangle 2"/>
            <p:cNvSpPr>
              <a:spLocks noChangeArrowheads="1"/>
            </p:cNvSpPr>
            <p:nvPr/>
          </p:nvSpPr>
          <p:spPr bwMode="auto">
            <a:xfrm>
              <a:off x="5181600" y="5029200"/>
              <a:ext cx="12954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Search</a:t>
              </a:r>
            </a:p>
            <a:p>
              <a:pPr algn="ctr" eaLnBrk="1" hangingPunct="1">
                <a:lnSpc>
                  <a:spcPct val="85000"/>
                </a:lnSpc>
              </a:pPr>
              <a:r>
                <a:rPr lang="en-AU" b="1" dirty="0">
                  <a:latin typeface="Corbel" pitchFamily="34" charset="0"/>
                </a:rPr>
                <a:t> Quality</a:t>
              </a: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0501" y="4800600"/>
              <a:ext cx="1765299" cy="1227667"/>
            </a:xfrm>
            <a:prstGeom prst="rect">
              <a:avLst/>
            </a:prstGeom>
            <a:scene3d>
              <a:camera prst="orthographicFront"/>
              <a:lightRig rig="threePt" dir="t"/>
            </a:scene3d>
            <a:sp3d>
              <a:bevelT prst="angle"/>
            </a:sp3d>
          </p:spPr>
        </p:pic>
      </p:grpSp>
      <p:sp>
        <p:nvSpPr>
          <p:cNvPr id="21" name="Footer Placeholder 20"/>
          <p:cNvSpPr>
            <a:spLocks noGrp="1"/>
          </p:cNvSpPr>
          <p:nvPr>
            <p:ph type="ftr" sz="quarter" idx="11"/>
          </p:nvPr>
        </p:nvSpPr>
        <p:spPr/>
        <p:txBody>
          <a:bodyPr/>
          <a:lstStyle/>
          <a:p>
            <a:r>
              <a:rPr lang="en-US" dirty="0"/>
              <a:t>Big Data Technologies - Module 01a</a:t>
            </a:r>
          </a:p>
        </p:txBody>
      </p:sp>
      <p:sp>
        <p:nvSpPr>
          <p:cNvPr id="22" name="Slide Number Placeholder 21"/>
          <p:cNvSpPr>
            <a:spLocks noGrp="1"/>
          </p:cNvSpPr>
          <p:nvPr>
            <p:ph type="sldNum" sz="quarter" idx="12"/>
          </p:nvPr>
        </p:nvSpPr>
        <p:spPr/>
        <p:txBody>
          <a:bodyPr/>
          <a:lstStyle/>
          <a:p>
            <a:fld id="{A89303E2-24A7-45FB-8F9B-C98A0FA0F4CA}" type="slidenum">
              <a:rPr lang="en-US" smtClean="0"/>
              <a:t>32</a:t>
            </a:fld>
            <a:endParaRPr lang="en-US" dirty="0"/>
          </a:p>
        </p:txBody>
      </p:sp>
    </p:spTree>
    <p:extLst>
      <p:ext uri="{BB962C8B-B14F-4D97-AF65-F5344CB8AC3E}">
        <p14:creationId xmlns:p14="http://schemas.microsoft.com/office/powerpoint/2010/main" val="49334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Use Cases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1438275"/>
            <a:ext cx="80105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33</a:t>
            </a:fld>
            <a:endParaRPr lang="en-US" dirty="0"/>
          </a:p>
        </p:txBody>
      </p:sp>
    </p:spTree>
    <p:extLst>
      <p:ext uri="{BB962C8B-B14F-4D97-AF65-F5344CB8AC3E}">
        <p14:creationId xmlns:p14="http://schemas.microsoft.com/office/powerpoint/2010/main" val="325213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Perspective</a:t>
            </a:r>
          </a:p>
        </p:txBody>
      </p:sp>
      <p:pic>
        <p:nvPicPr>
          <p:cNvPr id="3" name="Picture 2"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652605"/>
            <a:ext cx="996168" cy="9287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08" y="2652605"/>
            <a:ext cx="889834" cy="889149"/>
          </a:xfrm>
          <a:prstGeom prst="rect">
            <a:avLst/>
          </a:prstGeom>
        </p:spPr>
      </p:pic>
      <p:sp>
        <p:nvSpPr>
          <p:cNvPr id="5" name="TextBox 4"/>
          <p:cNvSpPr txBox="1"/>
          <p:nvPr/>
        </p:nvSpPr>
        <p:spPr>
          <a:xfrm>
            <a:off x="609601" y="1828800"/>
            <a:ext cx="7359707" cy="707886"/>
          </a:xfrm>
          <a:prstGeom prst="rect">
            <a:avLst/>
          </a:prstGeom>
          <a:noFill/>
        </p:spPr>
        <p:txBody>
          <a:bodyPr wrap="none" rtlCol="0">
            <a:spAutoFit/>
          </a:bodyPr>
          <a:lstStyle/>
          <a:p>
            <a:r>
              <a:rPr lang="en-US" sz="2000" b="1" dirty="0">
                <a:solidFill>
                  <a:srgbClr val="0000FF"/>
                </a:solidFill>
              </a:rPr>
              <a:t>Old Model: </a:t>
            </a:r>
            <a:r>
              <a:rPr lang="en-US" sz="2000" dirty="0"/>
              <a:t>Few companies are generating data, all others are </a:t>
            </a:r>
          </a:p>
          <a:p>
            <a:r>
              <a:rPr lang="en-US" sz="2000" dirty="0"/>
              <a:t>consuming data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379" y="2561679"/>
            <a:ext cx="1251853" cy="929560"/>
          </a:xfrm>
          <a:prstGeom prst="rect">
            <a:avLst/>
          </a:prstGeom>
        </p:spPr>
      </p:pic>
      <p:sp>
        <p:nvSpPr>
          <p:cNvPr id="7" name="Right Arrow 6"/>
          <p:cNvSpPr/>
          <p:nvPr/>
        </p:nvSpPr>
        <p:spPr>
          <a:xfrm>
            <a:off x="3827847" y="2845448"/>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9" name="Picture 8"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1358" y="4495996"/>
            <a:ext cx="1317519" cy="914204"/>
          </a:xfrm>
          <a:prstGeom prst="rect">
            <a:avLst/>
          </a:prstGeom>
        </p:spPr>
      </p:pic>
      <p:sp>
        <p:nvSpPr>
          <p:cNvPr id="10" name="Rectangle 9"/>
          <p:cNvSpPr/>
          <p:nvPr/>
        </p:nvSpPr>
        <p:spPr>
          <a:xfrm>
            <a:off x="609600" y="3817166"/>
            <a:ext cx="7717177" cy="707886"/>
          </a:xfrm>
          <a:prstGeom prst="rect">
            <a:avLst/>
          </a:prstGeom>
        </p:spPr>
        <p:txBody>
          <a:bodyPr wrap="square">
            <a:spAutoFit/>
          </a:bodyPr>
          <a:lstStyle/>
          <a:p>
            <a:r>
              <a:rPr lang="en-US" sz="2000" b="1" dirty="0">
                <a:solidFill>
                  <a:srgbClr val="0000FF"/>
                </a:solidFill>
              </a:rPr>
              <a:t>New Model: </a:t>
            </a:r>
            <a:r>
              <a:rPr lang="en-US" sz="2000" dirty="0"/>
              <a:t>all of us are generating data, and all of us are consuming data </a:t>
            </a:r>
          </a:p>
        </p:txBody>
      </p:sp>
      <p:sp>
        <p:nvSpPr>
          <p:cNvPr id="11" name="Right Arrow 10"/>
          <p:cNvSpPr/>
          <p:nvPr/>
        </p:nvSpPr>
        <p:spPr>
          <a:xfrm>
            <a:off x="3800641" y="4648595"/>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2347" y="4436645"/>
            <a:ext cx="1251853" cy="929560"/>
          </a:xfrm>
          <a:prstGeom prst="rect">
            <a:avLst/>
          </a:prstGeom>
        </p:spPr>
      </p:pic>
      <p:sp>
        <p:nvSpPr>
          <p:cNvPr id="8" name="Footer Placeholder 7"/>
          <p:cNvSpPr>
            <a:spLocks noGrp="1"/>
          </p:cNvSpPr>
          <p:nvPr>
            <p:ph type="ftr" sz="quarter" idx="11"/>
          </p:nvPr>
        </p:nvSpPr>
        <p:spPr/>
        <p:txBody>
          <a:bodyPr/>
          <a:lstStyle/>
          <a:p>
            <a:r>
              <a:rPr lang="en-US" dirty="0"/>
              <a:t>Big Data Technologies - Module 01a</a:t>
            </a:r>
          </a:p>
        </p:txBody>
      </p:sp>
      <p:sp>
        <p:nvSpPr>
          <p:cNvPr id="13" name="Slide Number Placeholder 12"/>
          <p:cNvSpPr>
            <a:spLocks noGrp="1"/>
          </p:cNvSpPr>
          <p:nvPr>
            <p:ph type="sldNum" sz="quarter" idx="12"/>
          </p:nvPr>
        </p:nvSpPr>
        <p:spPr/>
        <p:txBody>
          <a:bodyPr/>
          <a:lstStyle/>
          <a:p>
            <a:fld id="{A89303E2-24A7-45FB-8F9B-C98A0FA0F4CA}" type="slidenum">
              <a:rPr lang="en-US" smtClean="0"/>
              <a:t>34</a:t>
            </a:fld>
            <a:endParaRPr lang="en-US" dirty="0"/>
          </a:p>
        </p:txBody>
      </p:sp>
    </p:spTree>
    <p:extLst>
      <p:ext uri="{BB962C8B-B14F-4D97-AF65-F5344CB8AC3E}">
        <p14:creationId xmlns:p14="http://schemas.microsoft.com/office/powerpoint/2010/main" val="429281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Who’s Generating Big Data</a:t>
            </a:r>
          </a:p>
        </p:txBody>
      </p:sp>
      <p:grpSp>
        <p:nvGrpSpPr>
          <p:cNvPr id="3" name="Group 2"/>
          <p:cNvGrpSpPr/>
          <p:nvPr/>
        </p:nvGrpSpPr>
        <p:grpSpPr>
          <a:xfrm>
            <a:off x="214859" y="1617741"/>
            <a:ext cx="2619050" cy="2202149"/>
            <a:chOff x="320661" y="1694798"/>
            <a:chExt cx="2619050" cy="2202149"/>
          </a:xfrm>
        </p:grpSpPr>
        <p:pic>
          <p:nvPicPr>
            <p:cNvPr id="4" name="Picture 3"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5" name="TextBox 4"/>
            <p:cNvSpPr txBox="1"/>
            <p:nvPr/>
          </p:nvSpPr>
          <p:spPr>
            <a:xfrm>
              <a:off x="320661" y="3312172"/>
              <a:ext cx="2619050"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6" name="Group 5"/>
          <p:cNvGrpSpPr/>
          <p:nvPr/>
        </p:nvGrpSpPr>
        <p:grpSpPr>
          <a:xfrm>
            <a:off x="2941629" y="1600200"/>
            <a:ext cx="2719139" cy="2266488"/>
            <a:chOff x="3047431" y="1677257"/>
            <a:chExt cx="2719139" cy="2266488"/>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644" y="1868931"/>
              <a:ext cx="994591" cy="67128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1011" y="1868931"/>
              <a:ext cx="800633" cy="6712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715" y="2540220"/>
              <a:ext cx="984520" cy="74782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431" y="1677257"/>
              <a:ext cx="691475" cy="96806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2577" y="2540220"/>
              <a:ext cx="1149067" cy="747822"/>
            </a:xfrm>
            <a:prstGeom prst="rect">
              <a:avLst/>
            </a:prstGeom>
          </p:spPr>
        </p:pic>
        <p:sp>
          <p:nvSpPr>
            <p:cNvPr id="12" name="TextBox 11"/>
            <p:cNvSpPr txBox="1"/>
            <p:nvPr/>
          </p:nvSpPr>
          <p:spPr>
            <a:xfrm>
              <a:off x="3289353" y="3358970"/>
              <a:ext cx="2477217" cy="584775"/>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13" name="Group 12"/>
          <p:cNvGrpSpPr/>
          <p:nvPr/>
        </p:nvGrpSpPr>
        <p:grpSpPr>
          <a:xfrm>
            <a:off x="6009476" y="1688111"/>
            <a:ext cx="2852640" cy="1359827"/>
            <a:chOff x="6115278" y="1765168"/>
            <a:chExt cx="2852640" cy="1359827"/>
          </a:xfrm>
        </p:grpSpPr>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5339" y="1765168"/>
              <a:ext cx="797063" cy="797063"/>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97879" y="1766568"/>
              <a:ext cx="877460" cy="795663"/>
            </a:xfrm>
            <a:prstGeom prst="rect">
              <a:avLst/>
            </a:prstGeom>
          </p:spPr>
        </p:pic>
        <p:sp>
          <p:nvSpPr>
            <p:cNvPr id="16" name="TextBox 15"/>
            <p:cNvSpPr txBox="1"/>
            <p:nvPr/>
          </p:nvSpPr>
          <p:spPr>
            <a:xfrm>
              <a:off x="6115278" y="2540220"/>
              <a:ext cx="2852640" cy="584775"/>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7" name="Group 16"/>
          <p:cNvGrpSpPr/>
          <p:nvPr/>
        </p:nvGrpSpPr>
        <p:grpSpPr>
          <a:xfrm>
            <a:off x="5753894" y="3392269"/>
            <a:ext cx="3161506" cy="1228152"/>
            <a:chOff x="5859696" y="3469326"/>
            <a:chExt cx="3161506" cy="1228152"/>
          </a:xfrm>
        </p:grpSpPr>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9098" y="3501410"/>
              <a:ext cx="984502" cy="640989"/>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53600" y="3469326"/>
              <a:ext cx="1143056" cy="643377"/>
            </a:xfrm>
            <a:prstGeom prst="rect">
              <a:avLst/>
            </a:prstGeom>
          </p:spPr>
        </p:pic>
        <p:sp>
          <p:nvSpPr>
            <p:cNvPr id="20" name="TextBox 19"/>
            <p:cNvSpPr txBox="1"/>
            <p:nvPr/>
          </p:nvSpPr>
          <p:spPr>
            <a:xfrm>
              <a:off x="5859696" y="4112703"/>
              <a:ext cx="3161506" cy="584775"/>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1" name="Content Placeholder 2"/>
          <p:cNvSpPr txBox="1">
            <a:spLocks/>
          </p:cNvSpPr>
          <p:nvPr/>
        </p:nvSpPr>
        <p:spPr>
          <a:xfrm>
            <a:off x="319529" y="4908421"/>
            <a:ext cx="8071325" cy="132931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1800" dirty="0"/>
              <a:t>The progress and innovation is no longer hindered by the ability to collect data</a:t>
            </a:r>
          </a:p>
          <a:p>
            <a:pPr>
              <a:lnSpc>
                <a:spcPct val="120000"/>
              </a:lnSpc>
            </a:pPr>
            <a:r>
              <a:rPr lang="en-US" sz="1800" dirty="0"/>
              <a:t>But, by the ability to manage, analyze, summarize, visualize, and discover knowledge from the collected data in a timely manner and in a scalable fashion</a:t>
            </a:r>
          </a:p>
        </p:txBody>
      </p:sp>
      <p:sp>
        <p:nvSpPr>
          <p:cNvPr id="22" name="Footer Placeholder 21"/>
          <p:cNvSpPr>
            <a:spLocks noGrp="1"/>
          </p:cNvSpPr>
          <p:nvPr>
            <p:ph type="ftr" sz="quarter" idx="11"/>
          </p:nvPr>
        </p:nvSpPr>
        <p:spPr/>
        <p:txBody>
          <a:bodyPr/>
          <a:lstStyle/>
          <a:p>
            <a:r>
              <a:rPr lang="en-US" dirty="0"/>
              <a:t>Big Data Technologies - Module 01a</a:t>
            </a:r>
          </a:p>
        </p:txBody>
      </p:sp>
      <p:sp>
        <p:nvSpPr>
          <p:cNvPr id="23" name="Slide Number Placeholder 22"/>
          <p:cNvSpPr>
            <a:spLocks noGrp="1"/>
          </p:cNvSpPr>
          <p:nvPr>
            <p:ph type="sldNum" sz="quarter" idx="12"/>
          </p:nvPr>
        </p:nvSpPr>
        <p:spPr/>
        <p:txBody>
          <a:bodyPr/>
          <a:lstStyle/>
          <a:p>
            <a:fld id="{A89303E2-24A7-45FB-8F9B-C98A0FA0F4CA}" type="slidenum">
              <a:rPr lang="en-US" smtClean="0"/>
              <a:t>35</a:t>
            </a:fld>
            <a:endParaRPr lang="en-US" dirty="0"/>
          </a:p>
        </p:txBody>
      </p:sp>
    </p:spTree>
    <p:extLst>
      <p:ext uri="{BB962C8B-B14F-4D97-AF65-F5344CB8AC3E}">
        <p14:creationId xmlns:p14="http://schemas.microsoft.com/office/powerpoint/2010/main" val="152054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heckerboard(across)">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dissolve">
                                      <p:cBhvr>
                                        <p:cTn id="27" dur="500"/>
                                        <p:tgtEl>
                                          <p:spTgt spid="2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xEl>
                                              <p:pRg st="1" end="1"/>
                                            </p:txEl>
                                          </p:spTgt>
                                        </p:tgtEl>
                                        <p:attrNameLst>
                                          <p:attrName>style.visibility</p:attrName>
                                        </p:attrNameLst>
                                      </p:cBhvr>
                                      <p:to>
                                        <p:strVal val="visible"/>
                                      </p:to>
                                    </p:set>
                                    <p:animEffect transition="in" filter="dissolve">
                                      <p:cBhvr>
                                        <p:cTn id="30"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Enablers</a:t>
            </a:r>
          </a:p>
        </p:txBody>
      </p:sp>
      <p:sp>
        <p:nvSpPr>
          <p:cNvPr id="3" name="Content Placeholder 2"/>
          <p:cNvSpPr>
            <a:spLocks noGrp="1"/>
          </p:cNvSpPr>
          <p:nvPr>
            <p:ph idx="1"/>
          </p:nvPr>
        </p:nvSpPr>
        <p:spPr/>
        <p:txBody>
          <a:bodyPr/>
          <a:lstStyle/>
          <a:p>
            <a:r>
              <a:rPr lang="en-US" dirty="0"/>
              <a:t>Increase of storage capacities </a:t>
            </a:r>
          </a:p>
          <a:p>
            <a:r>
              <a:rPr lang="en-US" dirty="0"/>
              <a:t>Increase of processing power </a:t>
            </a:r>
          </a:p>
          <a:p>
            <a:r>
              <a:rPr lang="en-US" dirty="0"/>
              <a:t>Increase of availability of data</a:t>
            </a:r>
          </a:p>
          <a:p>
            <a:r>
              <a:rPr lang="en-US" dirty="0"/>
              <a:t>Availability of the public cloud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36</a:t>
            </a:fld>
            <a:endParaRPr lang="en-US" dirty="0"/>
          </a:p>
        </p:txBody>
      </p:sp>
    </p:spTree>
    <p:extLst>
      <p:ext uri="{BB962C8B-B14F-4D97-AF65-F5344CB8AC3E}">
        <p14:creationId xmlns:p14="http://schemas.microsoft.com/office/powerpoint/2010/main" val="251521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p:txBody>
          <a:bodyPr>
            <a:normAutofit/>
          </a:bodyPr>
          <a:lstStyle/>
          <a:p>
            <a:r>
              <a:rPr lang="en-US" dirty="0"/>
              <a:t>Don’t collect so much data in the first place</a:t>
            </a:r>
          </a:p>
          <a:p>
            <a:r>
              <a:rPr lang="en-US" dirty="0"/>
              <a:t>Or just store part of the data until later when it can be processed</a:t>
            </a:r>
          </a:p>
          <a:p>
            <a:r>
              <a:rPr lang="en-US" dirty="0"/>
              <a:t>Or delete part of the data that can’t be stored or processed using the technology to hand</a:t>
            </a:r>
          </a:p>
          <a:p>
            <a:r>
              <a:rPr lang="en-US" dirty="0"/>
              <a:t>Or sample the data at the rate at which is can be processed and stored</a:t>
            </a:r>
          </a:p>
          <a:p>
            <a:r>
              <a:rPr lang="en-US" dirty="0"/>
              <a:t>And then discard the data that can’t be stored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37</a:t>
            </a:fld>
            <a:endParaRPr lang="en-US" dirty="0"/>
          </a:p>
        </p:txBody>
      </p:sp>
    </p:spTree>
    <p:extLst>
      <p:ext uri="{BB962C8B-B14F-4D97-AF65-F5344CB8AC3E}">
        <p14:creationId xmlns:p14="http://schemas.microsoft.com/office/powerpoint/2010/main" val="4173225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Big Data a Challenge?</a:t>
            </a:r>
          </a:p>
        </p:txBody>
      </p:sp>
      <p:sp>
        <p:nvSpPr>
          <p:cNvPr id="3" name="Content Placeholder 2"/>
          <p:cNvSpPr>
            <a:spLocks noGrp="1"/>
          </p:cNvSpPr>
          <p:nvPr>
            <p:ph idx="1"/>
          </p:nvPr>
        </p:nvSpPr>
        <p:spPr>
          <a:xfrm>
            <a:off x="457200" y="1524000"/>
            <a:ext cx="8229600" cy="5029200"/>
          </a:xfrm>
        </p:spPr>
        <p:txBody>
          <a:bodyPr>
            <a:normAutofit fontScale="85000" lnSpcReduction="10000"/>
          </a:bodyPr>
          <a:lstStyle/>
          <a:p>
            <a:r>
              <a:rPr lang="en-US" dirty="0"/>
              <a:t>Sometimes collecting large volumes of data is the point</a:t>
            </a:r>
          </a:p>
          <a:p>
            <a:pPr lvl="1"/>
            <a:r>
              <a:rPr lang="en-US" dirty="0"/>
              <a:t>Large Hadron Collider experiments to discover new physics</a:t>
            </a:r>
          </a:p>
          <a:p>
            <a:pPr lvl="1"/>
            <a:r>
              <a:rPr lang="en-US" dirty="0"/>
              <a:t>Images and other data from missions to the moon or Mars </a:t>
            </a:r>
          </a:p>
          <a:p>
            <a:pPr lvl="1"/>
            <a:r>
              <a:rPr lang="en-US" dirty="0"/>
              <a:t>Twitter, Facebook, Snapchat, YouTube, Instagram and so on</a:t>
            </a:r>
          </a:p>
          <a:p>
            <a:r>
              <a:rPr lang="en-US" dirty="0"/>
              <a:t>Sometimes big data happens (unexpectedly)</a:t>
            </a:r>
          </a:p>
          <a:p>
            <a:pPr lvl="1"/>
            <a:r>
              <a:rPr lang="en-US" dirty="0"/>
              <a:t>An ecommerce site starts small and then usage grows</a:t>
            </a:r>
          </a:p>
          <a:p>
            <a:pPr lvl="1"/>
            <a:r>
              <a:rPr lang="en-US" dirty="0"/>
              <a:t>Data collected about each user starts small and then is augmented with more details</a:t>
            </a:r>
          </a:p>
          <a:p>
            <a:r>
              <a:rPr lang="en-US" dirty="0"/>
              <a:t>Sometimes big data is a competitive business choice </a:t>
            </a:r>
          </a:p>
          <a:p>
            <a:pPr lvl="1"/>
            <a:r>
              <a:rPr lang="en-US" dirty="0"/>
              <a:t>Understand your customer better than other similar businesses</a:t>
            </a:r>
          </a:p>
          <a:p>
            <a:pPr lvl="1"/>
            <a:r>
              <a:rPr lang="en-US" dirty="0"/>
              <a:t>Or to meet some governance, legal or regulatory requirements</a:t>
            </a:r>
          </a:p>
          <a:p>
            <a:r>
              <a:rPr lang="en-US" dirty="0"/>
              <a:t>Sometimes it makes no sense to only sample data</a:t>
            </a:r>
          </a:p>
          <a:p>
            <a:pPr lvl="1"/>
            <a:r>
              <a:rPr lang="en-US" dirty="0"/>
              <a:t>Can’t record  or analyze every other order a customer places</a:t>
            </a:r>
          </a:p>
          <a:p>
            <a:r>
              <a:rPr lang="en-US" dirty="0"/>
              <a:t>Sometimes more data is required for scientific (data analytic) reasons</a:t>
            </a:r>
          </a:p>
          <a:p>
            <a:pPr lvl="1"/>
            <a:r>
              <a:rPr lang="en-US" dirty="0"/>
              <a:t>More effective sentiment analysis or population health trending analysis</a:t>
            </a:r>
          </a:p>
          <a:p>
            <a:pPr lvl="1"/>
            <a:r>
              <a:rPr lang="en-US" dirty="0"/>
              <a:t>Good predictive algorithms applied to large data sets are often more accurate than great algorithms applied to smaller data sets</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38</a:t>
            </a:fld>
            <a:endParaRPr lang="en-US" dirty="0"/>
          </a:p>
        </p:txBody>
      </p:sp>
    </p:spTree>
    <p:extLst>
      <p:ext uri="{BB962C8B-B14F-4D97-AF65-F5344CB8AC3E}">
        <p14:creationId xmlns:p14="http://schemas.microsoft.com/office/powerpoint/2010/main" val="181238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 of Big Data</a:t>
            </a:r>
          </a:p>
        </p:txBody>
      </p:sp>
      <p:pic>
        <p:nvPicPr>
          <p:cNvPr id="2050" name="Picture 2" descr="http://thumbnails-visually.netdna-ssl.com/big-data_50291c3b16257.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p:blipFill>
        <p:spPr bwMode="auto">
          <a:xfrm>
            <a:off x="533400" y="2056548"/>
            <a:ext cx="7924800" cy="21136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7592" y="5105400"/>
            <a:ext cx="7848815" cy="707886"/>
          </a:xfrm>
          <a:prstGeom prst="rect">
            <a:avLst/>
          </a:prstGeom>
          <a:noFill/>
        </p:spPr>
        <p:txBody>
          <a:bodyPr wrap="none" rtlCol="0">
            <a:spAutoFit/>
          </a:bodyPr>
          <a:lstStyle/>
          <a:p>
            <a:pPr algn="ctr"/>
            <a:r>
              <a:rPr lang="en-US" sz="2000" b="1" dirty="0"/>
              <a:t>Data volume is growing 8X faster than IT budgets</a:t>
            </a:r>
          </a:p>
          <a:p>
            <a:pPr algn="ctr"/>
            <a:r>
              <a:rPr lang="en-US" sz="2000" b="1" dirty="0"/>
              <a:t>=&gt; We must find more cost efficient ways of managing 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39</a:t>
            </a:fld>
            <a:endParaRPr lang="en-US" dirty="0"/>
          </a:p>
        </p:txBody>
      </p:sp>
    </p:spTree>
    <p:extLst>
      <p:ext uri="{BB962C8B-B14F-4D97-AF65-F5344CB8AC3E}">
        <p14:creationId xmlns:p14="http://schemas.microsoft.com/office/powerpoint/2010/main" val="257934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1D8E-32E0-CE49-A567-D932326AA646}"/>
              </a:ext>
            </a:extLst>
          </p:cNvPr>
          <p:cNvSpPr>
            <a:spLocks noGrp="1"/>
          </p:cNvSpPr>
          <p:nvPr>
            <p:ph type="title"/>
          </p:nvPr>
        </p:nvSpPr>
        <p:spPr/>
        <p:txBody>
          <a:bodyPr/>
          <a:lstStyle/>
          <a:p>
            <a:r>
              <a:rPr lang="en-US" dirty="0"/>
              <a:t>Data Mining</a:t>
            </a:r>
          </a:p>
        </p:txBody>
      </p:sp>
      <p:sp>
        <p:nvSpPr>
          <p:cNvPr id="3" name="Content Placeholder 2">
            <a:extLst>
              <a:ext uri="{FF2B5EF4-FFF2-40B4-BE49-F238E27FC236}">
                <a16:creationId xmlns:a16="http://schemas.microsoft.com/office/drawing/2014/main" id="{6B27A177-DE0A-1044-B2CE-921D33C7B27B}"/>
              </a:ext>
            </a:extLst>
          </p:cNvPr>
          <p:cNvSpPr>
            <a:spLocks noGrp="1"/>
          </p:cNvSpPr>
          <p:nvPr>
            <p:ph idx="1"/>
          </p:nvPr>
        </p:nvSpPr>
        <p:spPr/>
        <p:txBody>
          <a:bodyPr/>
          <a:lstStyle/>
          <a:p>
            <a:pPr marL="0" indent="0" algn="ctr">
              <a:buNone/>
            </a:pPr>
            <a:r>
              <a:rPr lang="en-US" dirty="0"/>
              <a:t>Data mining is a multidisciplinary field</a:t>
            </a:r>
          </a:p>
          <a:p>
            <a:pPr marL="0" indent="0" algn="ctr">
              <a:buNone/>
            </a:pPr>
            <a:r>
              <a:rPr lang="en-US" dirty="0"/>
              <a:t>drawing work from areas including:</a:t>
            </a:r>
          </a:p>
          <a:p>
            <a:pPr marL="0" indent="0" algn="ctr">
              <a:buNone/>
            </a:pPr>
            <a:r>
              <a:rPr lang="en-US" dirty="0"/>
              <a:t> </a:t>
            </a:r>
          </a:p>
          <a:p>
            <a:pPr marL="0" indent="0" algn="ctr">
              <a:buNone/>
            </a:pPr>
            <a:r>
              <a:rPr lang="en-US" dirty="0">
                <a:solidFill>
                  <a:srgbClr val="0070C0"/>
                </a:solidFill>
              </a:rPr>
              <a:t>database technology</a:t>
            </a:r>
          </a:p>
          <a:p>
            <a:pPr marL="0" indent="0" algn="ctr">
              <a:buNone/>
            </a:pPr>
            <a:r>
              <a:rPr lang="en-US" dirty="0">
                <a:solidFill>
                  <a:srgbClr val="0070C0"/>
                </a:solidFill>
              </a:rPr>
              <a:t>artificial intelligence</a:t>
            </a:r>
          </a:p>
          <a:p>
            <a:pPr marL="0" indent="0" algn="ctr">
              <a:buNone/>
            </a:pPr>
            <a:r>
              <a:rPr lang="en-US" dirty="0">
                <a:solidFill>
                  <a:srgbClr val="0070C0"/>
                </a:solidFill>
              </a:rPr>
              <a:t>machine learning / deep learning / neural networks</a:t>
            </a:r>
          </a:p>
          <a:p>
            <a:pPr marL="0" indent="0" algn="ctr">
              <a:buNone/>
            </a:pPr>
            <a:r>
              <a:rPr lang="en-US" dirty="0">
                <a:solidFill>
                  <a:srgbClr val="0070C0"/>
                </a:solidFill>
              </a:rPr>
              <a:t>statistics</a:t>
            </a:r>
          </a:p>
          <a:p>
            <a:pPr marL="0" indent="0" algn="ctr">
              <a:buNone/>
            </a:pPr>
            <a:r>
              <a:rPr lang="en-US" dirty="0">
                <a:solidFill>
                  <a:srgbClr val="0070C0"/>
                </a:solidFill>
              </a:rPr>
              <a:t>high performance computing / parallel processing</a:t>
            </a:r>
          </a:p>
          <a:p>
            <a:pPr marL="0" indent="0" algn="ctr">
              <a:buNone/>
            </a:pPr>
            <a:r>
              <a:rPr lang="en-US" dirty="0">
                <a:solidFill>
                  <a:srgbClr val="0070C0"/>
                </a:solidFill>
              </a:rPr>
              <a:t>data visualization</a:t>
            </a:r>
          </a:p>
        </p:txBody>
      </p:sp>
      <p:sp>
        <p:nvSpPr>
          <p:cNvPr id="4" name="Footer Placeholder 3">
            <a:extLst>
              <a:ext uri="{FF2B5EF4-FFF2-40B4-BE49-F238E27FC236}">
                <a16:creationId xmlns:a16="http://schemas.microsoft.com/office/drawing/2014/main" id="{F64D3E45-90A2-8344-9A19-C16A91270F22}"/>
              </a:ext>
            </a:extLst>
          </p:cNvPr>
          <p:cNvSpPr>
            <a:spLocks noGrp="1"/>
          </p:cNvSpPr>
          <p:nvPr>
            <p:ph type="ftr" sz="quarter" idx="11"/>
          </p:nvPr>
        </p:nvSpPr>
        <p:spPr/>
        <p:txBody>
          <a:bodyPr/>
          <a:lstStyle/>
          <a:p>
            <a:r>
              <a:rPr lang="sk-SK"/>
              <a:t>CSP554</a:t>
            </a:r>
            <a:r>
              <a:rPr lang="en-US"/>
              <a:t> Module 10</a:t>
            </a:r>
            <a:endParaRPr lang="en-US" dirty="0"/>
          </a:p>
        </p:txBody>
      </p:sp>
      <p:sp>
        <p:nvSpPr>
          <p:cNvPr id="5" name="Slide Number Placeholder 4">
            <a:extLst>
              <a:ext uri="{FF2B5EF4-FFF2-40B4-BE49-F238E27FC236}">
                <a16:creationId xmlns:a16="http://schemas.microsoft.com/office/drawing/2014/main" id="{22F23544-263D-7C4A-A18E-0B4345836358}"/>
              </a:ext>
            </a:extLst>
          </p:cNvPr>
          <p:cNvSpPr>
            <a:spLocks noGrp="1"/>
          </p:cNvSpPr>
          <p:nvPr>
            <p:ph type="sldNum" sz="quarter" idx="12"/>
          </p:nvPr>
        </p:nvSpPr>
        <p:spPr/>
        <p:txBody>
          <a:bodyPr/>
          <a:lstStyle/>
          <a:p>
            <a:fld id="{9AA7C465-8597-4488-B68C-958448427716}" type="slidenum">
              <a:rPr lang="en-US" smtClean="0"/>
              <a:t>4</a:t>
            </a:fld>
            <a:endParaRPr lang="en-US" dirty="0"/>
          </a:p>
        </p:txBody>
      </p:sp>
    </p:spTree>
    <p:extLst>
      <p:ext uri="{BB962C8B-B14F-4D97-AF65-F5344CB8AC3E}">
        <p14:creationId xmlns:p14="http://schemas.microsoft.com/office/powerpoint/2010/main" val="2225926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Challenges</a:t>
            </a:r>
          </a:p>
        </p:txBody>
      </p:sp>
      <p:sp>
        <p:nvSpPr>
          <p:cNvPr id="3" name="Content Placeholder 2"/>
          <p:cNvSpPr>
            <a:spLocks noGrp="1"/>
          </p:cNvSpPr>
          <p:nvPr>
            <p:ph idx="1"/>
          </p:nvPr>
        </p:nvSpPr>
        <p:spPr/>
        <p:txBody>
          <a:bodyPr>
            <a:normAutofit fontScale="85000" lnSpcReduction="20000"/>
          </a:bodyPr>
          <a:lstStyle/>
          <a:p>
            <a:r>
              <a:rPr lang="en-US" b="1" dirty="0"/>
              <a:t>Legacy IT: </a:t>
            </a:r>
            <a:r>
              <a:rPr lang="en-US" dirty="0"/>
              <a:t>Many organizations are trying to manage healthcare and operational data using stagnant, closed, archaic clinical systems.</a:t>
            </a:r>
          </a:p>
          <a:p>
            <a:r>
              <a:rPr lang="en-US" b="1" dirty="0"/>
              <a:t>Data volume: </a:t>
            </a:r>
            <a:r>
              <a:rPr lang="en-US" dirty="0"/>
              <a:t>Organizations must gather and make sense of all sorts of structured,</a:t>
            </a:r>
          </a:p>
          <a:p>
            <a:r>
              <a:rPr lang="en-US" b="1" dirty="0"/>
              <a:t>Data format: </a:t>
            </a:r>
            <a:r>
              <a:rPr lang="en-US" dirty="0"/>
              <a:t>unstructured, internal, and external data from a myriad amount of sources from clinical systems to machine data (e.g., heart monitors).</a:t>
            </a:r>
          </a:p>
          <a:p>
            <a:r>
              <a:rPr lang="en-US" b="1" dirty="0"/>
              <a:t>Siloes: </a:t>
            </a:r>
            <a:r>
              <a:rPr lang="en-US" dirty="0"/>
              <a:t>Data residing in a variety of systems that support different operational processes result in error prone, largely inefficient, and lost data.</a:t>
            </a:r>
          </a:p>
          <a:p>
            <a:r>
              <a:rPr lang="en-US" b="1" dirty="0"/>
              <a:t>Lack of integration: </a:t>
            </a:r>
            <a:r>
              <a:rPr lang="en-US" dirty="0"/>
              <a:t>Disconnected systems like EMRs and clinical systems fail to provide the holistic view needed to identify gaps and opportunities.</a:t>
            </a:r>
          </a:p>
          <a:p>
            <a:r>
              <a:rPr lang="en-US" b="1" dirty="0"/>
              <a:t>Skills and tools: </a:t>
            </a:r>
            <a:r>
              <a:rPr lang="en-US" dirty="0"/>
              <a:t>Keeping up with fast-changing and advancing Big Data technologies is a daunting task when time and resources are already constrained and competition for industry and technical talent remains fierce.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40</a:t>
            </a:fld>
            <a:endParaRPr lang="en-US" dirty="0"/>
          </a:p>
        </p:txBody>
      </p:sp>
    </p:spTree>
    <p:extLst>
      <p:ext uri="{BB962C8B-B14F-4D97-AF65-F5344CB8AC3E}">
        <p14:creationId xmlns:p14="http://schemas.microsoft.com/office/powerpoint/2010/main" val="2425148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Big Data Systems Different?</a:t>
            </a:r>
          </a:p>
        </p:txBody>
      </p:sp>
      <p:sp>
        <p:nvSpPr>
          <p:cNvPr id="3" name="Content Placeholder 2"/>
          <p:cNvSpPr>
            <a:spLocks noGrp="1"/>
          </p:cNvSpPr>
          <p:nvPr>
            <p:ph idx="1"/>
          </p:nvPr>
        </p:nvSpPr>
        <p:spPr>
          <a:xfrm>
            <a:off x="457200" y="1371600"/>
            <a:ext cx="8229600" cy="5257800"/>
          </a:xfrm>
        </p:spPr>
        <p:txBody>
          <a:bodyPr>
            <a:normAutofit fontScale="92500"/>
          </a:bodyPr>
          <a:lstStyle/>
          <a:p>
            <a:r>
              <a:rPr lang="en-US" dirty="0"/>
              <a:t>The basic requirements for working with big data are the same as the requirements for working with datasets of any size. </a:t>
            </a:r>
          </a:p>
          <a:p>
            <a:r>
              <a:rPr lang="en-US" dirty="0"/>
              <a:t>However, the massive scale, the speed of ingesting and processing, and the characteristics of the data that must be dealt with at each stage of the process present significant new challenges when designing solutions. </a:t>
            </a:r>
          </a:p>
          <a:p>
            <a:r>
              <a:rPr lang="en-US" dirty="0"/>
              <a:t>The goal of most big data systems is to surface insights and connections from large volumes of heterogeneous data that would not be possible using conventional methods.</a:t>
            </a:r>
          </a:p>
          <a:p>
            <a:r>
              <a:rPr lang="en-US" dirty="0"/>
              <a:t>In 2001, Gartner's Doug Laney first presented what became known as the "three Vs of big data" to describe some of the characteristics that make big data different from other data processing</a:t>
            </a:r>
          </a:p>
          <a:p>
            <a:pPr lvl="1"/>
            <a:r>
              <a:rPr lang="en-US" dirty="0"/>
              <a:t>Volume, Velocity, Variety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41</a:t>
            </a:fld>
            <a:endParaRPr lang="en-US" dirty="0"/>
          </a:p>
        </p:txBody>
      </p:sp>
    </p:spTree>
    <p:extLst>
      <p:ext uri="{BB962C8B-B14F-4D97-AF65-F5344CB8AC3E}">
        <p14:creationId xmlns:p14="http://schemas.microsoft.com/office/powerpoint/2010/main" val="261715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Big Data (3 Vs)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62000" y="1371600"/>
            <a:ext cx="7715419" cy="5279857"/>
          </a:xfrm>
          <a:prstGeom prst="rect">
            <a:avLst/>
          </a:prstGeom>
        </p:spPr>
      </p:pic>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42</a:t>
            </a:fld>
            <a:endParaRPr lang="en-US" dirty="0"/>
          </a:p>
        </p:txBody>
      </p:sp>
    </p:spTree>
    <p:extLst>
      <p:ext uri="{BB962C8B-B14F-4D97-AF65-F5344CB8AC3E}">
        <p14:creationId xmlns:p14="http://schemas.microsoft.com/office/powerpoint/2010/main" val="2763602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the 3 V’s</a:t>
            </a:r>
          </a:p>
        </p:txBody>
      </p:sp>
      <p:pic>
        <p:nvPicPr>
          <p:cNvPr id="2050" name="Picture 2" descr="http://thumbnails-visually.netdna-ssl.com/big-data_50291c3b1625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32597" y="1402268"/>
            <a:ext cx="7925603" cy="53033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43</a:t>
            </a:fld>
            <a:endParaRPr lang="en-US" dirty="0"/>
          </a:p>
        </p:txBody>
      </p:sp>
    </p:spTree>
    <p:extLst>
      <p:ext uri="{BB962C8B-B14F-4D97-AF65-F5344CB8AC3E}">
        <p14:creationId xmlns:p14="http://schemas.microsoft.com/office/powerpoint/2010/main" val="162384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pic>
        <p:nvPicPr>
          <p:cNvPr id="3074" name="Picture 2" descr="https://s-media-cache-ak0.pinimg.com/originals/5d/0d/9f/5d0d9f01cb0db44b6a1032b711dbc91a.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641493" y="1523700"/>
            <a:ext cx="7740507" cy="510569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44</a:t>
            </a:fld>
            <a:endParaRPr lang="en-US" dirty="0"/>
          </a:p>
        </p:txBody>
      </p:sp>
    </p:spTree>
    <p:extLst>
      <p:ext uri="{BB962C8B-B14F-4D97-AF65-F5344CB8AC3E}">
        <p14:creationId xmlns:p14="http://schemas.microsoft.com/office/powerpoint/2010/main" val="2553905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is Big Data “Big?”</a:t>
            </a:r>
          </a:p>
        </p:txBody>
      </p:sp>
      <p:sp>
        <p:nvSpPr>
          <p:cNvPr id="3" name="Content Placeholder 2"/>
          <p:cNvSpPr>
            <a:spLocks noGrp="1"/>
          </p:cNvSpPr>
          <p:nvPr>
            <p:ph idx="1"/>
          </p:nvPr>
        </p:nvSpPr>
        <p:spPr/>
        <p:txBody>
          <a:bodyPr>
            <a:normAutofit/>
          </a:bodyPr>
          <a:lstStyle/>
          <a:p>
            <a:r>
              <a:rPr lang="en-US" dirty="0"/>
              <a:t>The 1980 US Census data would be considered as Big Data in the 1980s, where the IBM 3850 Mass Storage System with a capacity of 102.2GB was the monster storage device of its day </a:t>
            </a:r>
          </a:p>
          <a:p>
            <a:r>
              <a:rPr lang="en-US" dirty="0"/>
              <a:t>This would certainly not be considered as Big Data today where a personal computer can afford such capacity</a:t>
            </a:r>
          </a:p>
          <a:p>
            <a:r>
              <a:rPr lang="en-US" dirty="0"/>
              <a:t>In today’s environment, the size of datasets that may be considered as Big Data could range from</a:t>
            </a:r>
          </a:p>
          <a:p>
            <a:pPr lvl="1"/>
            <a:r>
              <a:rPr lang="en-US" dirty="0"/>
              <a:t>Terabytes (10</a:t>
            </a:r>
            <a:r>
              <a:rPr lang="en-US" baseline="30000" dirty="0"/>
              <a:t>12</a:t>
            </a:r>
            <a:r>
              <a:rPr lang="en-US" dirty="0"/>
              <a:t> bytes)</a:t>
            </a:r>
          </a:p>
          <a:p>
            <a:pPr lvl="1"/>
            <a:r>
              <a:rPr lang="en-US" dirty="0"/>
              <a:t>Petabytes (10</a:t>
            </a:r>
            <a:r>
              <a:rPr lang="en-US" baseline="30000" dirty="0"/>
              <a:t>15</a:t>
            </a:r>
            <a:r>
              <a:rPr lang="en-US" dirty="0"/>
              <a:t> bytes)</a:t>
            </a:r>
          </a:p>
          <a:p>
            <a:pPr lvl="1"/>
            <a:r>
              <a:rPr lang="en-US" dirty="0"/>
              <a:t>Exabytes (10</a:t>
            </a:r>
            <a:r>
              <a:rPr lang="en-US" baseline="30000" dirty="0"/>
              <a:t>18</a:t>
            </a:r>
            <a:r>
              <a:rPr lang="en-US" dirty="0"/>
              <a:t> bytes)</a:t>
            </a:r>
          </a:p>
          <a:p>
            <a:pPr lvl="1"/>
            <a:r>
              <a:rPr lang="en-US" dirty="0"/>
              <a:t>Depending on the industry, how data is used</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45</a:t>
            </a:fld>
            <a:endParaRPr lang="en-US" dirty="0"/>
          </a:p>
        </p:txBody>
      </p:sp>
    </p:spTree>
    <p:extLst>
      <p:ext uri="{BB962C8B-B14F-4D97-AF65-F5344CB8AC3E}">
        <p14:creationId xmlns:p14="http://schemas.microsoft.com/office/powerpoint/2010/main" val="752914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a:t>
            </a:r>
          </a:p>
        </p:txBody>
      </p:sp>
      <p:sp>
        <p:nvSpPr>
          <p:cNvPr id="3" name="Content Placeholder 2"/>
          <p:cNvSpPr>
            <a:spLocks noGrp="1"/>
          </p:cNvSpPr>
          <p:nvPr>
            <p:ph idx="1"/>
          </p:nvPr>
        </p:nvSpPr>
        <p:spPr/>
        <p:txBody>
          <a:bodyPr>
            <a:normAutofit/>
          </a:bodyPr>
          <a:lstStyle/>
          <a:p>
            <a:r>
              <a:rPr lang="en-US" dirty="0"/>
              <a:t>The sheer scale of the information processed helps define big data systems. </a:t>
            </a:r>
          </a:p>
          <a:p>
            <a:r>
              <a:rPr lang="en-US" dirty="0"/>
              <a:t>These datasets can be orders of magnitude larger than traditional datasets</a:t>
            </a:r>
          </a:p>
          <a:p>
            <a:pPr lvl="1"/>
            <a:r>
              <a:rPr lang="en-US" dirty="0"/>
              <a:t>Which demands more thought at each stage of the processing and storage life cycle.</a:t>
            </a:r>
          </a:p>
          <a:p>
            <a:r>
              <a:rPr lang="en-US" dirty="0"/>
              <a:t>Often, because the work requirements exceed the capabilities of a single computer, this becomes a challenge of pooling, allocating, and coordinating resources from groups of computers. </a:t>
            </a:r>
          </a:p>
          <a:p>
            <a:r>
              <a:rPr lang="en-US" dirty="0"/>
              <a:t>Cluster management and algorithms capable of breaking tasks into smaller pieces become increasingly important.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46</a:t>
            </a:fld>
            <a:endParaRPr lang="en-US" dirty="0"/>
          </a:p>
        </p:txBody>
      </p:sp>
    </p:spTree>
    <p:extLst>
      <p:ext uri="{BB962C8B-B14F-4D97-AF65-F5344CB8AC3E}">
        <p14:creationId xmlns:p14="http://schemas.microsoft.com/office/powerpoint/2010/main" val="1708609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a:t>
            </a:r>
          </a:p>
        </p:txBody>
      </p:sp>
      <p:sp>
        <p:nvSpPr>
          <p:cNvPr id="3" name="Content Placeholder 2"/>
          <p:cNvSpPr>
            <a:spLocks noGrp="1"/>
          </p:cNvSpPr>
          <p:nvPr>
            <p:ph idx="1"/>
          </p:nvPr>
        </p:nvSpPr>
        <p:spPr/>
        <p:txBody>
          <a:bodyPr>
            <a:normAutofit fontScale="92500"/>
          </a:bodyPr>
          <a:lstStyle/>
          <a:p>
            <a:r>
              <a:rPr lang="en-US" dirty="0"/>
              <a:t>A typical PC might have had 10 gigabytes of storage in 2000. </a:t>
            </a:r>
          </a:p>
          <a:p>
            <a:endParaRPr lang="en-US" dirty="0"/>
          </a:p>
          <a:p>
            <a:r>
              <a:rPr lang="en-US" dirty="0"/>
              <a:t>Today, Facebook ingests 500 terabytes of new data every day.</a:t>
            </a:r>
          </a:p>
          <a:p>
            <a:endParaRPr lang="en-US" dirty="0"/>
          </a:p>
          <a:p>
            <a:r>
              <a:rPr lang="en-US" dirty="0"/>
              <a:t>Boeing 737 will generate 240 terabytes of flight data during a single flight across the US.</a:t>
            </a:r>
          </a:p>
          <a:p>
            <a:endParaRPr lang="en-US" dirty="0"/>
          </a:p>
          <a:p>
            <a:r>
              <a:rPr lang="en-US" dirty="0"/>
              <a:t> The smart phones, the data they create and consume; sensors embedded into everyday objects will soon result in billions of new, constantly-updated data feeds </a:t>
            </a:r>
          </a:p>
          <a:p>
            <a:pPr lvl="1"/>
            <a:r>
              <a:rPr lang="en-US" dirty="0"/>
              <a:t>Containing environmental, location, and other information, including video.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47</a:t>
            </a:fld>
            <a:endParaRPr lang="en-US" dirty="0"/>
          </a:p>
        </p:txBody>
      </p:sp>
    </p:spTree>
    <p:extLst>
      <p:ext uri="{BB962C8B-B14F-4D97-AF65-F5344CB8AC3E}">
        <p14:creationId xmlns:p14="http://schemas.microsoft.com/office/powerpoint/2010/main" val="3587693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Collected in One Minute</a:t>
            </a:r>
          </a:p>
        </p:txBody>
      </p:sp>
      <p:pic>
        <p:nvPicPr>
          <p:cNvPr id="102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bwMode="auto">
          <a:xfrm>
            <a:off x="533400" y="1527321"/>
            <a:ext cx="8212099" cy="510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48</a:t>
            </a:fld>
            <a:endParaRPr lang="en-US" dirty="0"/>
          </a:p>
        </p:txBody>
      </p:sp>
    </p:spTree>
    <p:extLst>
      <p:ext uri="{BB962C8B-B14F-4D97-AF65-F5344CB8AC3E}">
        <p14:creationId xmlns:p14="http://schemas.microsoft.com/office/powerpoint/2010/main" val="2439364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Big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229600" cy="5087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49</a:t>
            </a:fld>
            <a:endParaRPr lang="en-US" dirty="0"/>
          </a:p>
        </p:txBody>
      </p:sp>
    </p:spTree>
    <p:extLst>
      <p:ext uri="{BB962C8B-B14F-4D97-AF65-F5344CB8AC3E}">
        <p14:creationId xmlns:p14="http://schemas.microsoft.com/office/powerpoint/2010/main" val="304775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13C0-19C2-1141-A36A-1F1806EB5379}"/>
              </a:ext>
            </a:extLst>
          </p:cNvPr>
          <p:cNvSpPr>
            <a:spLocks noGrp="1"/>
          </p:cNvSpPr>
          <p:nvPr>
            <p:ph type="title"/>
          </p:nvPr>
        </p:nvSpPr>
        <p:spPr/>
        <p:txBody>
          <a:bodyPr/>
          <a:lstStyle/>
          <a:p>
            <a:r>
              <a:rPr lang="en-US" dirty="0"/>
              <a:t>Knowledge Discovery Process</a:t>
            </a:r>
            <a:br>
              <a:rPr lang="en-US" dirty="0"/>
            </a:br>
            <a:r>
              <a:rPr lang="en-US" sz="2000" dirty="0"/>
              <a:t>Distribution of Data Science Effort</a:t>
            </a:r>
          </a:p>
        </p:txBody>
      </p:sp>
      <p:sp>
        <p:nvSpPr>
          <p:cNvPr id="3" name="Footer Placeholder 2">
            <a:extLst>
              <a:ext uri="{FF2B5EF4-FFF2-40B4-BE49-F238E27FC236}">
                <a16:creationId xmlns:a16="http://schemas.microsoft.com/office/drawing/2014/main" id="{F7B95727-7D89-834F-97C2-E6DE99F709CB}"/>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8559DE2A-4E86-0746-9E86-E748576C0F03}"/>
              </a:ext>
            </a:extLst>
          </p:cNvPr>
          <p:cNvSpPr>
            <a:spLocks noGrp="1"/>
          </p:cNvSpPr>
          <p:nvPr>
            <p:ph type="sldNum" sz="quarter" idx="12"/>
          </p:nvPr>
        </p:nvSpPr>
        <p:spPr/>
        <p:txBody>
          <a:bodyPr/>
          <a:lstStyle/>
          <a:p>
            <a:fld id="{9AA7C465-8597-4488-B68C-958448427716}" type="slidenum">
              <a:rPr lang="en-US" smtClean="0"/>
              <a:t>5</a:t>
            </a:fld>
            <a:endParaRPr lang="en-US" dirty="0"/>
          </a:p>
        </p:txBody>
      </p:sp>
      <p:pic>
        <p:nvPicPr>
          <p:cNvPr id="5" name="Picture 4">
            <a:extLst>
              <a:ext uri="{FF2B5EF4-FFF2-40B4-BE49-F238E27FC236}">
                <a16:creationId xmlns:a16="http://schemas.microsoft.com/office/drawing/2014/main" id="{2CD426AB-E01C-7041-B10A-9F30967DCC18}"/>
              </a:ext>
            </a:extLst>
          </p:cNvPr>
          <p:cNvPicPr>
            <a:picLocks noChangeAspect="1"/>
          </p:cNvPicPr>
          <p:nvPr/>
        </p:nvPicPr>
        <p:blipFill rotWithShape="1">
          <a:blip r:embed="rId2"/>
          <a:srcRect l="1254" t="2147" r="2168" b="11128"/>
          <a:stretch/>
        </p:blipFill>
        <p:spPr>
          <a:xfrm>
            <a:off x="387002" y="1709928"/>
            <a:ext cx="8375998" cy="4995673"/>
          </a:xfrm>
          <a:prstGeom prst="rect">
            <a:avLst/>
          </a:prstGeom>
        </p:spPr>
      </p:pic>
      <p:sp>
        <p:nvSpPr>
          <p:cNvPr id="7" name="Rectangle 6">
            <a:extLst>
              <a:ext uri="{FF2B5EF4-FFF2-40B4-BE49-F238E27FC236}">
                <a16:creationId xmlns:a16="http://schemas.microsoft.com/office/drawing/2014/main" id="{5E730914-3507-374C-BB52-34C583EEA681}"/>
              </a:ext>
            </a:extLst>
          </p:cNvPr>
          <p:cNvSpPr/>
          <p:nvPr/>
        </p:nvSpPr>
        <p:spPr>
          <a:xfrm>
            <a:off x="762000" y="4476103"/>
            <a:ext cx="1295400" cy="914400"/>
          </a:xfrm>
          <a:prstGeom prst="rect">
            <a:avLst/>
          </a:prstGeom>
          <a:solidFill>
            <a:srgbClr val="B0D4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80% of KD effort is for data preparation &amp; communication</a:t>
            </a:r>
          </a:p>
        </p:txBody>
      </p:sp>
      <p:pic>
        <p:nvPicPr>
          <p:cNvPr id="8" name="Picture 7">
            <a:extLst>
              <a:ext uri="{FF2B5EF4-FFF2-40B4-BE49-F238E27FC236}">
                <a16:creationId xmlns:a16="http://schemas.microsoft.com/office/drawing/2014/main" id="{3BAD5B19-BADC-6045-A6EA-C9811BCC6EE2}"/>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Layer>
                </a14:imgProps>
              </a:ext>
            </a:extLst>
          </a:blip>
          <a:srcRect l="82896" t="35900" r="3994" b="37586"/>
          <a:stretch/>
        </p:blipFill>
        <p:spPr>
          <a:xfrm>
            <a:off x="7467600" y="3677706"/>
            <a:ext cx="1188720" cy="1596795"/>
          </a:xfrm>
          <a:prstGeom prst="rect">
            <a:avLst/>
          </a:prstGeom>
        </p:spPr>
      </p:pic>
      <p:sp>
        <p:nvSpPr>
          <p:cNvPr id="9" name="Rectangle 8">
            <a:extLst>
              <a:ext uri="{FF2B5EF4-FFF2-40B4-BE49-F238E27FC236}">
                <a16:creationId xmlns:a16="http://schemas.microsoft.com/office/drawing/2014/main" id="{7EAD2037-EA40-B546-9D0B-D3A7EC3FF80A}"/>
              </a:ext>
            </a:extLst>
          </p:cNvPr>
          <p:cNvSpPr/>
          <p:nvPr/>
        </p:nvSpPr>
        <p:spPr>
          <a:xfrm>
            <a:off x="783920" y="5791201"/>
            <a:ext cx="1273479" cy="914400"/>
          </a:xfrm>
          <a:prstGeom prst="rect">
            <a:avLst/>
          </a:prstGeom>
          <a:solidFill>
            <a:srgbClr val="D1D1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20% of KD effort is for data mining and model creation </a:t>
            </a:r>
          </a:p>
        </p:txBody>
      </p:sp>
    </p:spTree>
    <p:extLst>
      <p:ext uri="{BB962C8B-B14F-4D97-AF65-F5344CB8AC3E}">
        <p14:creationId xmlns:p14="http://schemas.microsoft.com/office/powerpoint/2010/main" val="3142772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042D-4564-7345-9404-A480851B8DD5}"/>
              </a:ext>
            </a:extLst>
          </p:cNvPr>
          <p:cNvSpPr>
            <a:spLocks noGrp="1"/>
          </p:cNvSpPr>
          <p:nvPr>
            <p:ph type="title"/>
          </p:nvPr>
        </p:nvSpPr>
        <p:spPr>
          <a:xfrm>
            <a:off x="457200" y="762000"/>
            <a:ext cx="8229600" cy="1447800"/>
          </a:xfrm>
        </p:spPr>
        <p:txBody>
          <a:bodyPr>
            <a:normAutofit fontScale="90000"/>
          </a:bodyPr>
          <a:lstStyle/>
          <a:p>
            <a:r>
              <a:rPr lang="en-US" dirty="0"/>
              <a:t>Four Domains of Big Data in 2025</a:t>
            </a:r>
            <a:br>
              <a:rPr lang="en-US" dirty="0"/>
            </a:br>
            <a:r>
              <a:rPr lang="en-US" sz="1800" dirty="0"/>
              <a:t>In each of the four domains, the projected annual storage and computing needs are presented across the data lifecycle.</a:t>
            </a:r>
            <a:br>
              <a:rPr lang="en-US" sz="1800" dirty="0"/>
            </a:br>
            <a:endParaRPr lang="en-US" dirty="0"/>
          </a:p>
        </p:txBody>
      </p:sp>
      <p:sp>
        <p:nvSpPr>
          <p:cNvPr id="3" name="Footer Placeholder 2">
            <a:extLst>
              <a:ext uri="{FF2B5EF4-FFF2-40B4-BE49-F238E27FC236}">
                <a16:creationId xmlns:a16="http://schemas.microsoft.com/office/drawing/2014/main" id="{46F1D8FC-19D0-654D-A160-6F85898CEF53}"/>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716215D2-225D-EE49-86B8-92D7A450B798}"/>
              </a:ext>
            </a:extLst>
          </p:cNvPr>
          <p:cNvSpPr>
            <a:spLocks noGrp="1"/>
          </p:cNvSpPr>
          <p:nvPr>
            <p:ph type="sldNum" sz="quarter" idx="12"/>
          </p:nvPr>
        </p:nvSpPr>
        <p:spPr/>
        <p:txBody>
          <a:bodyPr/>
          <a:lstStyle/>
          <a:p>
            <a:fld id="{A89303E2-24A7-45FB-8F9B-C98A0FA0F4CA}" type="slidenum">
              <a:rPr lang="en-US" smtClean="0"/>
              <a:t>50</a:t>
            </a:fld>
            <a:endParaRPr lang="en-US" dirty="0"/>
          </a:p>
        </p:txBody>
      </p:sp>
      <p:pic>
        <p:nvPicPr>
          <p:cNvPr id="5" name="Picture 4">
            <a:extLst>
              <a:ext uri="{FF2B5EF4-FFF2-40B4-BE49-F238E27FC236}">
                <a16:creationId xmlns:a16="http://schemas.microsoft.com/office/drawing/2014/main" id="{9DD45809-899F-8C4F-8825-D1C7B474ABCF}"/>
              </a:ext>
            </a:extLst>
          </p:cNvPr>
          <p:cNvPicPr>
            <a:picLocks noChangeAspect="1"/>
          </p:cNvPicPr>
          <p:nvPr/>
        </p:nvPicPr>
        <p:blipFill rotWithShape="1">
          <a:blip r:embed="rId2"/>
          <a:srcRect l="1542" b="5366"/>
          <a:stretch/>
        </p:blipFill>
        <p:spPr>
          <a:xfrm>
            <a:off x="59042" y="2362200"/>
            <a:ext cx="9161158" cy="2438400"/>
          </a:xfrm>
          <a:prstGeom prst="rect">
            <a:avLst/>
          </a:prstGeom>
        </p:spPr>
      </p:pic>
    </p:spTree>
    <p:extLst>
      <p:ext uri="{BB962C8B-B14F-4D97-AF65-F5344CB8AC3E}">
        <p14:creationId xmlns:p14="http://schemas.microsoft.com/office/powerpoint/2010/main" val="1807800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ECD-4911-2E49-8715-71CBD32D09AA}"/>
              </a:ext>
            </a:extLst>
          </p:cNvPr>
          <p:cNvSpPr>
            <a:spLocks noGrp="1"/>
          </p:cNvSpPr>
          <p:nvPr>
            <p:ph type="title"/>
          </p:nvPr>
        </p:nvSpPr>
        <p:spPr/>
        <p:txBody>
          <a:bodyPr/>
          <a:lstStyle/>
          <a:p>
            <a:r>
              <a:rPr lang="en-US" dirty="0"/>
              <a:t>A Brief Interlude…</a:t>
            </a:r>
          </a:p>
        </p:txBody>
      </p:sp>
      <p:sp>
        <p:nvSpPr>
          <p:cNvPr id="4" name="Footer Placeholder 3">
            <a:extLst>
              <a:ext uri="{FF2B5EF4-FFF2-40B4-BE49-F238E27FC236}">
                <a16:creationId xmlns:a16="http://schemas.microsoft.com/office/drawing/2014/main" id="{2A552CE3-4372-AA47-85F5-B16238946AA3}"/>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B5217B20-22EE-E34B-B8A3-23AD6F2CD8E2}"/>
              </a:ext>
            </a:extLst>
          </p:cNvPr>
          <p:cNvSpPr>
            <a:spLocks noGrp="1"/>
          </p:cNvSpPr>
          <p:nvPr>
            <p:ph type="sldNum" sz="quarter" idx="12"/>
          </p:nvPr>
        </p:nvSpPr>
        <p:spPr/>
        <p:txBody>
          <a:bodyPr/>
          <a:lstStyle/>
          <a:p>
            <a:fld id="{A89303E2-24A7-45FB-8F9B-C98A0FA0F4CA}" type="slidenum">
              <a:rPr lang="en-US" smtClean="0"/>
              <a:t>51</a:t>
            </a:fld>
            <a:endParaRPr lang="en-US" dirty="0"/>
          </a:p>
        </p:txBody>
      </p:sp>
      <p:sp>
        <p:nvSpPr>
          <p:cNvPr id="6" name="TextBox 5">
            <a:extLst>
              <a:ext uri="{FF2B5EF4-FFF2-40B4-BE49-F238E27FC236}">
                <a16:creationId xmlns:a16="http://schemas.microsoft.com/office/drawing/2014/main" id="{EAFF392C-F0A9-F345-B95B-6BE47B66BE1A}"/>
              </a:ext>
            </a:extLst>
          </p:cNvPr>
          <p:cNvSpPr txBox="1"/>
          <p:nvPr/>
        </p:nvSpPr>
        <p:spPr>
          <a:xfrm>
            <a:off x="442291" y="1447800"/>
            <a:ext cx="8214108" cy="5170646"/>
          </a:xfrm>
          <a:prstGeom prst="rect">
            <a:avLst/>
          </a:prstGeom>
          <a:noFill/>
        </p:spPr>
        <p:txBody>
          <a:bodyPr wrap="none" rtlCol="0">
            <a:spAutoFit/>
          </a:bodyPr>
          <a:lstStyle/>
          <a:p>
            <a:pPr algn="ctr"/>
            <a:r>
              <a:rPr lang="en-US" sz="3000" dirty="0"/>
              <a:t>How can we store all this data?</a:t>
            </a:r>
          </a:p>
          <a:p>
            <a:pPr algn="ctr"/>
            <a:endParaRPr lang="en-US" sz="3000" dirty="0"/>
          </a:p>
          <a:p>
            <a:pPr algn="ctr"/>
            <a:r>
              <a:rPr lang="en-US" sz="3000" dirty="0"/>
              <a:t>What if a data file is larger than any single </a:t>
            </a:r>
          </a:p>
          <a:p>
            <a:pPr algn="ctr"/>
            <a:r>
              <a:rPr lang="en-US" sz="3000" dirty="0"/>
              <a:t>SSD (solid state drive) or hard disk?</a:t>
            </a:r>
          </a:p>
          <a:p>
            <a:pPr algn="ctr"/>
            <a:endParaRPr lang="en-US" sz="3000" dirty="0"/>
          </a:p>
          <a:p>
            <a:pPr algn="ctr"/>
            <a:r>
              <a:rPr lang="en-US" sz="3000" dirty="0"/>
              <a:t>What technology and what storage architecture</a:t>
            </a:r>
          </a:p>
          <a:p>
            <a:pPr algn="ctr"/>
            <a:r>
              <a:rPr lang="en-US" sz="3000" dirty="0"/>
              <a:t>should be used?</a:t>
            </a:r>
          </a:p>
          <a:p>
            <a:pPr algn="ctr"/>
            <a:endParaRPr lang="en-US" sz="3000" dirty="0"/>
          </a:p>
          <a:p>
            <a:pPr algn="ctr"/>
            <a:r>
              <a:rPr lang="en-US" sz="3000" dirty="0"/>
              <a:t>How can we do so reliably?</a:t>
            </a:r>
          </a:p>
          <a:p>
            <a:pPr algn="ctr"/>
            <a:endParaRPr lang="en-US" sz="3000" dirty="0"/>
          </a:p>
          <a:p>
            <a:pPr algn="ctr"/>
            <a:r>
              <a:rPr lang="en-US" sz="3000" dirty="0"/>
              <a:t>And what might this cost?</a:t>
            </a:r>
          </a:p>
        </p:txBody>
      </p:sp>
    </p:spTree>
    <p:extLst>
      <p:ext uri="{BB962C8B-B14F-4D97-AF65-F5344CB8AC3E}">
        <p14:creationId xmlns:p14="http://schemas.microsoft.com/office/powerpoint/2010/main" val="1008557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7ECD-4911-2E49-8715-71CBD32D09AA}"/>
              </a:ext>
            </a:extLst>
          </p:cNvPr>
          <p:cNvSpPr>
            <a:spLocks noGrp="1"/>
          </p:cNvSpPr>
          <p:nvPr>
            <p:ph type="title"/>
          </p:nvPr>
        </p:nvSpPr>
        <p:spPr/>
        <p:txBody>
          <a:bodyPr/>
          <a:lstStyle/>
          <a:p>
            <a:r>
              <a:rPr lang="en-US" dirty="0"/>
              <a:t>A Brief Interlude…</a:t>
            </a:r>
          </a:p>
        </p:txBody>
      </p:sp>
      <p:sp>
        <p:nvSpPr>
          <p:cNvPr id="4" name="Footer Placeholder 3">
            <a:extLst>
              <a:ext uri="{FF2B5EF4-FFF2-40B4-BE49-F238E27FC236}">
                <a16:creationId xmlns:a16="http://schemas.microsoft.com/office/drawing/2014/main" id="{2A552CE3-4372-AA47-85F5-B16238946AA3}"/>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B5217B20-22EE-E34B-B8A3-23AD6F2CD8E2}"/>
              </a:ext>
            </a:extLst>
          </p:cNvPr>
          <p:cNvSpPr>
            <a:spLocks noGrp="1"/>
          </p:cNvSpPr>
          <p:nvPr>
            <p:ph type="sldNum" sz="quarter" idx="12"/>
          </p:nvPr>
        </p:nvSpPr>
        <p:spPr/>
        <p:txBody>
          <a:bodyPr/>
          <a:lstStyle/>
          <a:p>
            <a:fld id="{A89303E2-24A7-45FB-8F9B-C98A0FA0F4CA}" type="slidenum">
              <a:rPr lang="en-US" smtClean="0"/>
              <a:t>52</a:t>
            </a:fld>
            <a:endParaRPr lang="en-US" dirty="0"/>
          </a:p>
        </p:txBody>
      </p:sp>
      <p:sp>
        <p:nvSpPr>
          <p:cNvPr id="6" name="TextBox 5">
            <a:extLst>
              <a:ext uri="{FF2B5EF4-FFF2-40B4-BE49-F238E27FC236}">
                <a16:creationId xmlns:a16="http://schemas.microsoft.com/office/drawing/2014/main" id="{EAFF392C-F0A9-F345-B95B-6BE47B66BE1A}"/>
              </a:ext>
            </a:extLst>
          </p:cNvPr>
          <p:cNvSpPr txBox="1"/>
          <p:nvPr/>
        </p:nvSpPr>
        <p:spPr>
          <a:xfrm>
            <a:off x="446559" y="1853148"/>
            <a:ext cx="8205580" cy="3785652"/>
          </a:xfrm>
          <a:prstGeom prst="rect">
            <a:avLst/>
          </a:prstGeom>
          <a:noFill/>
        </p:spPr>
        <p:txBody>
          <a:bodyPr wrap="none" rtlCol="0">
            <a:spAutoFit/>
          </a:bodyPr>
          <a:lstStyle/>
          <a:p>
            <a:pPr algn="ctr"/>
            <a:r>
              <a:rPr lang="en-US" sz="3000" dirty="0"/>
              <a:t>We are going to explore a range of approaches</a:t>
            </a:r>
          </a:p>
          <a:p>
            <a:pPr algn="ctr"/>
            <a:r>
              <a:rPr lang="en-US" sz="3000" dirty="0"/>
              <a:t>to addressing these questions</a:t>
            </a:r>
          </a:p>
          <a:p>
            <a:pPr algn="ctr"/>
            <a:endParaRPr lang="en-US" sz="3000" dirty="0"/>
          </a:p>
          <a:p>
            <a:pPr algn="ctr"/>
            <a:r>
              <a:rPr lang="en-US" sz="3000" dirty="0"/>
              <a:t>But let’s start with one that</a:t>
            </a:r>
          </a:p>
          <a:p>
            <a:pPr algn="ctr"/>
            <a:r>
              <a:rPr lang="en-US" sz="3000" dirty="0"/>
              <a:t>is gaining popularity</a:t>
            </a:r>
          </a:p>
          <a:p>
            <a:pPr algn="ctr"/>
            <a:endParaRPr lang="en-US" sz="3000" dirty="0"/>
          </a:p>
          <a:p>
            <a:pPr algn="ctr"/>
            <a:r>
              <a:rPr lang="en-US" sz="3000" dirty="0"/>
              <a:t>Public cloud hosted block storage</a:t>
            </a:r>
          </a:p>
          <a:p>
            <a:pPr algn="ctr"/>
            <a:r>
              <a:rPr lang="en-US" sz="3000" dirty="0"/>
              <a:t>as a service</a:t>
            </a:r>
          </a:p>
        </p:txBody>
      </p:sp>
    </p:spTree>
    <p:extLst>
      <p:ext uri="{BB962C8B-B14F-4D97-AF65-F5344CB8AC3E}">
        <p14:creationId xmlns:p14="http://schemas.microsoft.com/office/powerpoint/2010/main" val="2729749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BC4E-6900-5541-BFB7-0A345377DE0D}"/>
              </a:ext>
            </a:extLst>
          </p:cNvPr>
          <p:cNvSpPr>
            <a:spLocks noGrp="1"/>
          </p:cNvSpPr>
          <p:nvPr>
            <p:ph type="title"/>
          </p:nvPr>
        </p:nvSpPr>
        <p:spPr/>
        <p:txBody>
          <a:bodyPr>
            <a:normAutofit/>
          </a:bodyPr>
          <a:lstStyle/>
          <a:p>
            <a:r>
              <a:rPr lang="en-US" dirty="0"/>
              <a:t>But First Let’s Think of File Systems</a:t>
            </a:r>
          </a:p>
        </p:txBody>
      </p:sp>
      <p:sp>
        <p:nvSpPr>
          <p:cNvPr id="3" name="Content Placeholder 2">
            <a:extLst>
              <a:ext uri="{FF2B5EF4-FFF2-40B4-BE49-F238E27FC236}">
                <a16:creationId xmlns:a16="http://schemas.microsoft.com/office/drawing/2014/main" id="{AF1CA12E-B54D-7B4C-AAB5-73E4D6540BBD}"/>
              </a:ext>
            </a:extLst>
          </p:cNvPr>
          <p:cNvSpPr>
            <a:spLocks noGrp="1"/>
          </p:cNvSpPr>
          <p:nvPr>
            <p:ph idx="1"/>
          </p:nvPr>
        </p:nvSpPr>
        <p:spPr/>
        <p:txBody>
          <a:bodyPr>
            <a:normAutofit/>
          </a:bodyPr>
          <a:lstStyle/>
          <a:p>
            <a:r>
              <a:rPr lang="en-US" dirty="0"/>
              <a:t>When you access a file system you must do so through a server or virtual machine running an operating system</a:t>
            </a:r>
          </a:p>
          <a:p>
            <a:r>
              <a:rPr lang="en-US" dirty="0"/>
              <a:t>So file storage, operating system and compute capability are all coupled together to some degree</a:t>
            </a:r>
          </a:p>
          <a:p>
            <a:r>
              <a:rPr lang="en-US" dirty="0"/>
              <a:t>For example, the Linux file system is organized differently to  that provided via MS Windows</a:t>
            </a:r>
          </a:p>
          <a:p>
            <a:r>
              <a:rPr lang="en-US" dirty="0"/>
              <a:t>And that means that Windows files can only be read if you have an active Windows machine (or translation software)</a:t>
            </a:r>
          </a:p>
          <a:p>
            <a:r>
              <a:rPr lang="en-US" dirty="0"/>
              <a:t>The storage systems that file systems are built over CAN be expanded to files of almost and size</a:t>
            </a:r>
          </a:p>
          <a:p>
            <a:r>
              <a:rPr lang="en-US" dirty="0"/>
              <a:t>But this requires costly hardware along with operational maintenance, and capability for backup and restore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0080B4B-BBAF-C645-AF80-8A9DD490358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A8C4E48F-2BC9-134E-97EA-AD2803E795FF}"/>
              </a:ext>
            </a:extLst>
          </p:cNvPr>
          <p:cNvSpPr>
            <a:spLocks noGrp="1"/>
          </p:cNvSpPr>
          <p:nvPr>
            <p:ph type="sldNum" sz="quarter" idx="12"/>
          </p:nvPr>
        </p:nvSpPr>
        <p:spPr/>
        <p:txBody>
          <a:bodyPr/>
          <a:lstStyle/>
          <a:p>
            <a:fld id="{A89303E2-24A7-45FB-8F9B-C98A0FA0F4CA}" type="slidenum">
              <a:rPr lang="en-US" smtClean="0"/>
              <a:t>53</a:t>
            </a:fld>
            <a:endParaRPr lang="en-US" dirty="0"/>
          </a:p>
        </p:txBody>
      </p:sp>
    </p:spTree>
    <p:extLst>
      <p:ext uri="{BB962C8B-B14F-4D97-AF65-F5344CB8AC3E}">
        <p14:creationId xmlns:p14="http://schemas.microsoft.com/office/powerpoint/2010/main" val="3498921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A053-7C63-A94B-A002-7EB38C76B84E}"/>
              </a:ext>
            </a:extLst>
          </p:cNvPr>
          <p:cNvSpPr>
            <a:spLocks noGrp="1"/>
          </p:cNvSpPr>
          <p:nvPr>
            <p:ph type="title"/>
          </p:nvPr>
        </p:nvSpPr>
        <p:spPr/>
        <p:txBody>
          <a:bodyPr/>
          <a:lstStyle/>
          <a:p>
            <a:r>
              <a:rPr lang="en-US" dirty="0"/>
              <a:t>Now Let’s Think of the Internet</a:t>
            </a:r>
          </a:p>
        </p:txBody>
      </p:sp>
      <p:sp>
        <p:nvSpPr>
          <p:cNvPr id="3" name="Content Placeholder 2">
            <a:extLst>
              <a:ext uri="{FF2B5EF4-FFF2-40B4-BE49-F238E27FC236}">
                <a16:creationId xmlns:a16="http://schemas.microsoft.com/office/drawing/2014/main" id="{34F0A1D1-75F1-F541-90CF-4857E681AF7D}"/>
              </a:ext>
            </a:extLst>
          </p:cNvPr>
          <p:cNvSpPr>
            <a:spLocks noGrp="1"/>
          </p:cNvSpPr>
          <p:nvPr>
            <p:ph idx="1"/>
          </p:nvPr>
        </p:nvSpPr>
        <p:spPr/>
        <p:txBody>
          <a:bodyPr>
            <a:normAutofit/>
          </a:bodyPr>
          <a:lstStyle/>
          <a:p>
            <a:r>
              <a:rPr lang="en-US" dirty="0"/>
              <a:t>You can retrieve a pdf document, a song, a web page, an image, an HTML web page, and so forth</a:t>
            </a:r>
          </a:p>
          <a:p>
            <a:r>
              <a:rPr lang="en-US" dirty="0"/>
              <a:t>Consider the providers of this content as offering storage services holding content until you request it</a:t>
            </a:r>
          </a:p>
          <a:p>
            <a:r>
              <a:rPr lang="en-US" dirty="0"/>
              <a:t>And the interface to these services is the HTTP protocol</a:t>
            </a:r>
          </a:p>
          <a:p>
            <a:pPr lvl="1"/>
            <a:r>
              <a:rPr lang="en-US" dirty="0"/>
              <a:t>GET content</a:t>
            </a:r>
          </a:p>
          <a:p>
            <a:pPr lvl="1"/>
            <a:r>
              <a:rPr lang="en-US" dirty="0"/>
              <a:t>PUT content</a:t>
            </a:r>
          </a:p>
          <a:p>
            <a:r>
              <a:rPr lang="en-US" dirty="0"/>
              <a:t>These services are operating system independent and leave it to the requestor to interpret the stored content</a:t>
            </a:r>
          </a:p>
          <a:p>
            <a:r>
              <a:rPr lang="en-US" dirty="0"/>
              <a:t>And the requestor does not care through what means or where the content was stored</a:t>
            </a:r>
          </a:p>
        </p:txBody>
      </p:sp>
      <p:sp>
        <p:nvSpPr>
          <p:cNvPr id="4" name="Footer Placeholder 3">
            <a:extLst>
              <a:ext uri="{FF2B5EF4-FFF2-40B4-BE49-F238E27FC236}">
                <a16:creationId xmlns:a16="http://schemas.microsoft.com/office/drawing/2014/main" id="{29E94DB3-6612-F249-8978-72BF42FA3799}"/>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8D0D3EB4-28C4-3A4E-A0BD-5206F8E7C8FE}"/>
              </a:ext>
            </a:extLst>
          </p:cNvPr>
          <p:cNvSpPr>
            <a:spLocks noGrp="1"/>
          </p:cNvSpPr>
          <p:nvPr>
            <p:ph type="sldNum" sz="quarter" idx="12"/>
          </p:nvPr>
        </p:nvSpPr>
        <p:spPr/>
        <p:txBody>
          <a:bodyPr/>
          <a:lstStyle/>
          <a:p>
            <a:fld id="{A89303E2-24A7-45FB-8F9B-C98A0FA0F4CA}" type="slidenum">
              <a:rPr lang="en-US" smtClean="0"/>
              <a:t>54</a:t>
            </a:fld>
            <a:endParaRPr lang="en-US" dirty="0"/>
          </a:p>
        </p:txBody>
      </p:sp>
    </p:spTree>
    <p:extLst>
      <p:ext uri="{BB962C8B-B14F-4D97-AF65-F5344CB8AC3E}">
        <p14:creationId xmlns:p14="http://schemas.microsoft.com/office/powerpoint/2010/main" val="1181556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A053-7C63-A94B-A002-7EB38C76B84E}"/>
              </a:ext>
            </a:extLst>
          </p:cNvPr>
          <p:cNvSpPr>
            <a:spLocks noGrp="1"/>
          </p:cNvSpPr>
          <p:nvPr>
            <p:ph type="title"/>
          </p:nvPr>
        </p:nvSpPr>
        <p:spPr/>
        <p:txBody>
          <a:bodyPr/>
          <a:lstStyle/>
          <a:p>
            <a:r>
              <a:rPr lang="en-US" dirty="0"/>
              <a:t>Now Let’s Think of the Internet</a:t>
            </a:r>
          </a:p>
        </p:txBody>
      </p:sp>
      <p:sp>
        <p:nvSpPr>
          <p:cNvPr id="3" name="Content Placeholder 2">
            <a:extLst>
              <a:ext uri="{FF2B5EF4-FFF2-40B4-BE49-F238E27FC236}">
                <a16:creationId xmlns:a16="http://schemas.microsoft.com/office/drawing/2014/main" id="{34F0A1D1-75F1-F541-90CF-4857E681AF7D}"/>
              </a:ext>
            </a:extLst>
          </p:cNvPr>
          <p:cNvSpPr>
            <a:spLocks noGrp="1"/>
          </p:cNvSpPr>
          <p:nvPr>
            <p:ph idx="1"/>
          </p:nvPr>
        </p:nvSpPr>
        <p:spPr/>
        <p:txBody>
          <a:bodyPr>
            <a:normAutofit/>
          </a:bodyPr>
          <a:lstStyle/>
          <a:p>
            <a:r>
              <a:rPr lang="en-US" dirty="0"/>
              <a:t>There is no notion of directories or subdirectories, just a host name and a path to the content of interest</a:t>
            </a:r>
          </a:p>
          <a:p>
            <a:pPr marL="0" indent="0">
              <a:buNone/>
            </a:pPr>
            <a:endParaRPr lang="en-US" sz="1100" dirty="0"/>
          </a:p>
          <a:p>
            <a:pPr marL="274320" lvl="1" indent="0">
              <a:buNone/>
            </a:pPr>
            <a:r>
              <a:rPr lang="en-US" dirty="0">
                <a:solidFill>
                  <a:srgbClr val="0070C0"/>
                </a:solidFill>
                <a:hlinkClick r:id="rId2"/>
              </a:rPr>
              <a:t>http://www.somehostname.com/documents/grades.pdf</a:t>
            </a:r>
            <a:endParaRPr lang="en-US" dirty="0">
              <a:solidFill>
                <a:srgbClr val="0070C0"/>
              </a:solidFill>
            </a:endParaRPr>
          </a:p>
          <a:p>
            <a:pPr marL="274320" lvl="1" indent="0">
              <a:buNone/>
            </a:pPr>
            <a:endParaRPr lang="en-US" sz="1100" dirty="0">
              <a:solidFill>
                <a:srgbClr val="0070C0"/>
              </a:solidFill>
            </a:endParaRPr>
          </a:p>
          <a:p>
            <a:r>
              <a:rPr lang="en-US" dirty="0"/>
              <a:t>The host name is the name of a container for content</a:t>
            </a:r>
          </a:p>
          <a:p>
            <a:endParaRPr lang="en-US" sz="1100" dirty="0"/>
          </a:p>
          <a:p>
            <a:pPr marL="274320" lvl="1" indent="0">
              <a:buNone/>
            </a:pPr>
            <a:r>
              <a:rPr lang="en-US" dirty="0" err="1">
                <a:solidFill>
                  <a:srgbClr val="0070C0"/>
                </a:solidFill>
                <a:hlinkClick r:id="rId3"/>
              </a:rPr>
              <a:t>www.somehostname.com</a:t>
            </a:r>
            <a:endParaRPr lang="en-US" dirty="0">
              <a:solidFill>
                <a:srgbClr val="0070C0"/>
              </a:solidFill>
            </a:endParaRPr>
          </a:p>
          <a:p>
            <a:pPr marL="274320" lvl="1" indent="0">
              <a:buNone/>
            </a:pPr>
            <a:endParaRPr lang="en-US" sz="1100" dirty="0">
              <a:solidFill>
                <a:srgbClr val="0070C0"/>
              </a:solidFill>
            </a:endParaRPr>
          </a:p>
          <a:p>
            <a:r>
              <a:rPr lang="en-US" dirty="0"/>
              <a:t>The path identifies the specific content item</a:t>
            </a:r>
          </a:p>
          <a:p>
            <a:pPr marL="0" indent="0">
              <a:buNone/>
            </a:pPr>
            <a:endParaRPr lang="en-US" sz="1200" dirty="0"/>
          </a:p>
          <a:p>
            <a:pPr marL="274320" lvl="1" indent="0">
              <a:buNone/>
            </a:pPr>
            <a:r>
              <a:rPr lang="en-US" dirty="0">
                <a:solidFill>
                  <a:srgbClr val="0070C0"/>
                </a:solidFill>
              </a:rPr>
              <a:t>/documents/</a:t>
            </a:r>
            <a:r>
              <a:rPr lang="en-US" dirty="0" err="1">
                <a:solidFill>
                  <a:srgbClr val="0070C0"/>
                </a:solidFill>
              </a:rPr>
              <a:t>grades.pdf</a:t>
            </a:r>
            <a:endParaRPr lang="en-US" dirty="0">
              <a:solidFill>
                <a:srgbClr val="0070C0"/>
              </a:solidFill>
            </a:endParaRPr>
          </a:p>
          <a:p>
            <a:pPr marL="274320" lvl="1" indent="0">
              <a:buNone/>
            </a:pPr>
            <a:endParaRPr lang="en-US" sz="1100" dirty="0">
              <a:solidFill>
                <a:srgbClr val="0070C0"/>
              </a:solidFill>
            </a:endParaRPr>
          </a:p>
          <a:p>
            <a:r>
              <a:rPr lang="en-US" dirty="0"/>
              <a:t>And the interface to these services is via the HTTP (or REST) protocol </a:t>
            </a:r>
          </a:p>
          <a:p>
            <a:pPr marL="0" indent="0">
              <a:buNone/>
            </a:pPr>
            <a:endParaRPr lang="en-US" dirty="0"/>
          </a:p>
        </p:txBody>
      </p:sp>
      <p:sp>
        <p:nvSpPr>
          <p:cNvPr id="4" name="Footer Placeholder 3">
            <a:extLst>
              <a:ext uri="{FF2B5EF4-FFF2-40B4-BE49-F238E27FC236}">
                <a16:creationId xmlns:a16="http://schemas.microsoft.com/office/drawing/2014/main" id="{29E94DB3-6612-F249-8978-72BF42FA3799}"/>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8D0D3EB4-28C4-3A4E-A0BD-5206F8E7C8FE}"/>
              </a:ext>
            </a:extLst>
          </p:cNvPr>
          <p:cNvSpPr>
            <a:spLocks noGrp="1"/>
          </p:cNvSpPr>
          <p:nvPr>
            <p:ph type="sldNum" sz="quarter" idx="12"/>
          </p:nvPr>
        </p:nvSpPr>
        <p:spPr/>
        <p:txBody>
          <a:bodyPr/>
          <a:lstStyle/>
          <a:p>
            <a:fld id="{A89303E2-24A7-45FB-8F9B-C98A0FA0F4CA}" type="slidenum">
              <a:rPr lang="en-US" smtClean="0"/>
              <a:t>55</a:t>
            </a:fld>
            <a:endParaRPr lang="en-US" dirty="0"/>
          </a:p>
        </p:txBody>
      </p:sp>
    </p:spTree>
    <p:extLst>
      <p:ext uri="{BB962C8B-B14F-4D97-AF65-F5344CB8AC3E}">
        <p14:creationId xmlns:p14="http://schemas.microsoft.com/office/powerpoint/2010/main" val="1972161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56</a:t>
            </a:fld>
            <a:endParaRPr lang="en-US" dirty="0"/>
          </a:p>
        </p:txBody>
      </p:sp>
      <p:sp>
        <p:nvSpPr>
          <p:cNvPr id="35" name="TextBox 34">
            <a:extLst>
              <a:ext uri="{FF2B5EF4-FFF2-40B4-BE49-F238E27FC236}">
                <a16:creationId xmlns:a16="http://schemas.microsoft.com/office/drawing/2014/main" id="{156605FA-C4EF-3145-9A20-9360266B41D1}"/>
              </a:ext>
            </a:extLst>
          </p:cNvPr>
          <p:cNvSpPr txBox="1"/>
          <p:nvPr/>
        </p:nvSpPr>
        <p:spPr>
          <a:xfrm>
            <a:off x="914400" y="1442621"/>
            <a:ext cx="7162800" cy="4832092"/>
          </a:xfrm>
          <a:prstGeom prst="rect">
            <a:avLst/>
          </a:prstGeom>
          <a:noFill/>
        </p:spPr>
        <p:txBody>
          <a:bodyPr wrap="square" rtlCol="0">
            <a:spAutoFit/>
          </a:bodyPr>
          <a:lstStyle/>
          <a:p>
            <a:pPr algn="ctr"/>
            <a:r>
              <a:rPr lang="en-US" sz="2000" dirty="0"/>
              <a:t>What if we were able to provide storage of content</a:t>
            </a:r>
          </a:p>
          <a:p>
            <a:pPr algn="ctr"/>
            <a:r>
              <a:rPr lang="en-US" sz="2000" dirty="0"/>
              <a:t>Independent of servers, operating systems and file systems?</a:t>
            </a:r>
          </a:p>
          <a:p>
            <a:pPr algn="ctr"/>
            <a:endParaRPr lang="en-US" sz="2000" dirty="0"/>
          </a:p>
          <a:p>
            <a:pPr algn="ctr"/>
            <a:r>
              <a:rPr lang="en-US" sz="2000" dirty="0"/>
              <a:t>What if we made this storage available as a (REST) service over the Internet?</a:t>
            </a:r>
          </a:p>
          <a:p>
            <a:pPr algn="ctr"/>
            <a:endParaRPr lang="en-US" sz="2000" dirty="0"/>
          </a:p>
          <a:p>
            <a:pPr algn="ctr"/>
            <a:r>
              <a:rPr lang="en-US" sz="2000" dirty="0"/>
              <a:t>What is this service could store terabytes to petabytes of data?</a:t>
            </a:r>
          </a:p>
          <a:p>
            <a:pPr algn="ctr"/>
            <a:endParaRPr lang="en-US" sz="2000" dirty="0"/>
          </a:p>
          <a:p>
            <a:pPr algn="ctr"/>
            <a:r>
              <a:rPr lang="en-US" sz="2000" dirty="0"/>
              <a:t>What is this service was highly available, very durable, secure?</a:t>
            </a:r>
          </a:p>
          <a:p>
            <a:pPr algn="ctr"/>
            <a:endParaRPr lang="en-US" sz="2000" dirty="0"/>
          </a:p>
          <a:p>
            <a:pPr algn="ctr"/>
            <a:r>
              <a:rPr lang="en-US" sz="2000" dirty="0"/>
              <a:t>Oh, and what if it was very cheap, too?</a:t>
            </a:r>
          </a:p>
          <a:p>
            <a:pPr algn="ctr"/>
            <a:endParaRPr lang="en-US" sz="2000" dirty="0"/>
          </a:p>
          <a:p>
            <a:pPr algn="ctr"/>
            <a:r>
              <a:rPr lang="en-US" sz="2800" dirty="0"/>
              <a:t>Then we would have an </a:t>
            </a:r>
            <a:r>
              <a:rPr lang="en-US" sz="2800" b="1" dirty="0"/>
              <a:t>Object Store</a:t>
            </a:r>
          </a:p>
        </p:txBody>
      </p:sp>
    </p:spTree>
    <p:extLst>
      <p:ext uri="{BB962C8B-B14F-4D97-AF65-F5344CB8AC3E}">
        <p14:creationId xmlns:p14="http://schemas.microsoft.com/office/powerpoint/2010/main" val="1124153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3" name="Content Placeholder 2">
            <a:extLst>
              <a:ext uri="{FF2B5EF4-FFF2-40B4-BE49-F238E27FC236}">
                <a16:creationId xmlns:a16="http://schemas.microsoft.com/office/drawing/2014/main" id="{E9BC70C4-D724-2E42-B4A6-D183644752B5}"/>
              </a:ext>
            </a:extLst>
          </p:cNvPr>
          <p:cNvSpPr>
            <a:spLocks noGrp="1"/>
          </p:cNvSpPr>
          <p:nvPr>
            <p:ph idx="1"/>
          </p:nvPr>
        </p:nvSpPr>
        <p:spPr>
          <a:xfrm>
            <a:off x="457200" y="1371600"/>
            <a:ext cx="8229600" cy="3733800"/>
          </a:xfrm>
        </p:spPr>
        <p:txBody>
          <a:bodyPr>
            <a:noAutofit/>
          </a:bodyPr>
          <a:lstStyle/>
          <a:p>
            <a:r>
              <a:rPr lang="en-US" sz="2000" dirty="0"/>
              <a:t>Object stores are often cloud services accessible from the Internet </a:t>
            </a:r>
          </a:p>
          <a:p>
            <a:r>
              <a:rPr lang="en-US" sz="2000" dirty="0"/>
              <a:t>Instead of providing other’s content they allow users to upload (store) and download (retrieve) content of their own</a:t>
            </a:r>
          </a:p>
          <a:p>
            <a:r>
              <a:rPr lang="en-US" sz="2000" dirty="0"/>
              <a:t>Allows content of nearly unlimited size to be uploaded &amp; downloaded</a:t>
            </a:r>
          </a:p>
          <a:p>
            <a:r>
              <a:rPr lang="en-US" sz="2000" dirty="0"/>
              <a:t>In an object store each content item is stored as an object</a:t>
            </a:r>
          </a:p>
          <a:p>
            <a:r>
              <a:rPr lang="en-US" sz="2000" dirty="0"/>
              <a:t>An object consist of a globally unique identifier (GUID), some metadata, and the content itself</a:t>
            </a:r>
          </a:p>
          <a:p>
            <a:pPr lvl="1"/>
            <a:r>
              <a:rPr lang="en-US" sz="1600" dirty="0"/>
              <a:t>An objects GUID is also know as its key</a:t>
            </a:r>
          </a:p>
          <a:p>
            <a:r>
              <a:rPr lang="en-US" sz="2000" dirty="0"/>
              <a:t>An object store holds groups of related object together in collections, each having a unique name</a:t>
            </a:r>
          </a:p>
          <a:p>
            <a:pPr lvl="1"/>
            <a:r>
              <a:rPr lang="en-US" sz="1600" dirty="0"/>
              <a:t>A collection is sometimes called a bucket</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57</a:t>
            </a:fld>
            <a:endParaRPr lang="en-US" dirty="0"/>
          </a:p>
        </p:txBody>
      </p:sp>
      <p:pic>
        <p:nvPicPr>
          <p:cNvPr id="7" name="Graphic 6" descr="Syncing cloud">
            <a:extLst>
              <a:ext uri="{FF2B5EF4-FFF2-40B4-BE49-F238E27FC236}">
                <a16:creationId xmlns:a16="http://schemas.microsoft.com/office/drawing/2014/main" id="{562C98AC-98F1-344A-9037-49941C954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7259" y="5257801"/>
            <a:ext cx="914400" cy="914400"/>
          </a:xfrm>
          <a:prstGeom prst="rect">
            <a:avLst/>
          </a:prstGeom>
        </p:spPr>
      </p:pic>
      <p:pic>
        <p:nvPicPr>
          <p:cNvPr id="10" name="Graphic 9" descr="Document">
            <a:extLst>
              <a:ext uri="{FF2B5EF4-FFF2-40B4-BE49-F238E27FC236}">
                <a16:creationId xmlns:a16="http://schemas.microsoft.com/office/drawing/2014/main" id="{BD579412-8BE5-C544-BC4A-BC8142ACB7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5659" y="5181601"/>
            <a:ext cx="457200" cy="457200"/>
          </a:xfrm>
          <a:prstGeom prst="rect">
            <a:avLst/>
          </a:prstGeom>
        </p:spPr>
      </p:pic>
      <p:pic>
        <p:nvPicPr>
          <p:cNvPr id="12" name="Graphic 11" descr="Man">
            <a:extLst>
              <a:ext uri="{FF2B5EF4-FFF2-40B4-BE49-F238E27FC236}">
                <a16:creationId xmlns:a16="http://schemas.microsoft.com/office/drawing/2014/main" id="{06F231E6-3C6A-DE43-ABC5-4B9CF80B6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 y="5334001"/>
            <a:ext cx="721659" cy="721659"/>
          </a:xfrm>
          <a:prstGeom prst="rect">
            <a:avLst/>
          </a:prstGeom>
        </p:spPr>
      </p:pic>
      <p:sp>
        <p:nvSpPr>
          <p:cNvPr id="13" name="Rectangle 12">
            <a:extLst>
              <a:ext uri="{FF2B5EF4-FFF2-40B4-BE49-F238E27FC236}">
                <a16:creationId xmlns:a16="http://schemas.microsoft.com/office/drawing/2014/main" id="{BE84D20C-27A3-E646-8D41-D477BB16FE40}"/>
              </a:ext>
            </a:extLst>
          </p:cNvPr>
          <p:cNvSpPr/>
          <p:nvPr/>
        </p:nvSpPr>
        <p:spPr>
          <a:xfrm>
            <a:off x="5827059" y="5029201"/>
            <a:ext cx="2514600" cy="1371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77CD81-78CB-5C44-B8C6-3775FF7FE6A7}"/>
              </a:ext>
            </a:extLst>
          </p:cNvPr>
          <p:cNvSpPr/>
          <p:nvPr/>
        </p:nvSpPr>
        <p:spPr>
          <a:xfrm>
            <a:off x="6055658" y="5105401"/>
            <a:ext cx="461665" cy="12191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46A9947-6834-7048-8320-3AEE26396F32}"/>
              </a:ext>
            </a:extLst>
          </p:cNvPr>
          <p:cNvSpPr/>
          <p:nvPr/>
        </p:nvSpPr>
        <p:spPr>
          <a:xfrm>
            <a:off x="6741458" y="5143501"/>
            <a:ext cx="1331260" cy="8763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t>Collection</a:t>
            </a:r>
          </a:p>
          <a:p>
            <a:pPr algn="ctr"/>
            <a:endParaRPr lang="en-US" sz="1400" dirty="0"/>
          </a:p>
          <a:p>
            <a:pPr algn="ctr"/>
            <a:endParaRPr lang="en-US" sz="1400" dirty="0"/>
          </a:p>
          <a:p>
            <a:pPr algn="ctr"/>
            <a:endParaRPr lang="en-US" sz="1400" dirty="0"/>
          </a:p>
        </p:txBody>
      </p:sp>
      <p:sp>
        <p:nvSpPr>
          <p:cNvPr id="17" name="TextBox 16">
            <a:extLst>
              <a:ext uri="{FF2B5EF4-FFF2-40B4-BE49-F238E27FC236}">
                <a16:creationId xmlns:a16="http://schemas.microsoft.com/office/drawing/2014/main" id="{0F825E0F-9ECA-E64C-855E-101D0C58B861}"/>
              </a:ext>
            </a:extLst>
          </p:cNvPr>
          <p:cNvSpPr txBox="1"/>
          <p:nvPr/>
        </p:nvSpPr>
        <p:spPr>
          <a:xfrm>
            <a:off x="645459" y="6096001"/>
            <a:ext cx="617477" cy="338554"/>
          </a:xfrm>
          <a:prstGeom prst="rect">
            <a:avLst/>
          </a:prstGeom>
          <a:noFill/>
        </p:spPr>
        <p:txBody>
          <a:bodyPr wrap="none" rtlCol="0">
            <a:spAutoFit/>
          </a:bodyPr>
          <a:lstStyle/>
          <a:p>
            <a:r>
              <a:rPr lang="en-US" sz="1600" dirty="0"/>
              <a:t>User</a:t>
            </a:r>
          </a:p>
        </p:txBody>
      </p:sp>
      <p:cxnSp>
        <p:nvCxnSpPr>
          <p:cNvPr id="19" name="Straight Arrow Connector 18">
            <a:extLst>
              <a:ext uri="{FF2B5EF4-FFF2-40B4-BE49-F238E27FC236}">
                <a16:creationId xmlns:a16="http://schemas.microsoft.com/office/drawing/2014/main" id="{78AEA7E3-6DA1-0F40-A69F-3E1A2A962409}"/>
              </a:ext>
            </a:extLst>
          </p:cNvPr>
          <p:cNvCxnSpPr>
            <a:cxnSpLocks/>
          </p:cNvCxnSpPr>
          <p:nvPr/>
        </p:nvCxnSpPr>
        <p:spPr>
          <a:xfrm>
            <a:off x="1255059" y="5694831"/>
            <a:ext cx="2286000" cy="2017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39779A3-AC8D-FF46-BB15-5535AE9825CC}"/>
              </a:ext>
            </a:extLst>
          </p:cNvPr>
          <p:cNvCxnSpPr>
            <a:cxnSpLocks/>
            <a:stCxn id="7" idx="3"/>
            <a:endCxn id="13" idx="1"/>
          </p:cNvCxnSpPr>
          <p:nvPr/>
        </p:nvCxnSpPr>
        <p:spPr>
          <a:xfrm>
            <a:off x="4531659" y="5715001"/>
            <a:ext cx="12954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F5FBA52-6F4E-C044-9517-FAB31F51125E}"/>
              </a:ext>
            </a:extLst>
          </p:cNvPr>
          <p:cNvSpPr txBox="1"/>
          <p:nvPr/>
        </p:nvSpPr>
        <p:spPr>
          <a:xfrm rot="16200000">
            <a:off x="5638790" y="5415291"/>
            <a:ext cx="1295400" cy="523220"/>
          </a:xfrm>
          <a:prstGeom prst="rect">
            <a:avLst/>
          </a:prstGeom>
          <a:noFill/>
        </p:spPr>
        <p:txBody>
          <a:bodyPr wrap="square" rtlCol="0">
            <a:spAutoFit/>
          </a:bodyPr>
          <a:lstStyle/>
          <a:p>
            <a:pPr algn="ctr"/>
            <a:r>
              <a:rPr lang="en-US" sz="1400" dirty="0"/>
              <a:t>Object Store</a:t>
            </a:r>
          </a:p>
          <a:p>
            <a:pPr algn="ctr"/>
            <a:r>
              <a:rPr lang="en-US" sz="1400" dirty="0"/>
              <a:t>Service</a:t>
            </a:r>
            <a:endParaRPr lang="en-US" sz="1200" dirty="0"/>
          </a:p>
        </p:txBody>
      </p:sp>
      <p:sp>
        <p:nvSpPr>
          <p:cNvPr id="27" name="Rectangle 26">
            <a:extLst>
              <a:ext uri="{FF2B5EF4-FFF2-40B4-BE49-F238E27FC236}">
                <a16:creationId xmlns:a16="http://schemas.microsoft.com/office/drawing/2014/main" id="{132D8212-DB70-0541-988B-5B600B1F4290}"/>
              </a:ext>
            </a:extLst>
          </p:cNvPr>
          <p:cNvSpPr/>
          <p:nvPr/>
        </p:nvSpPr>
        <p:spPr>
          <a:xfrm>
            <a:off x="6893858" y="5410201"/>
            <a:ext cx="1331260" cy="876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Collection</a:t>
            </a:r>
          </a:p>
          <a:p>
            <a:pPr algn="ctr"/>
            <a:endParaRPr lang="en-US" sz="1400" dirty="0"/>
          </a:p>
          <a:p>
            <a:pPr algn="ctr"/>
            <a:endParaRPr lang="en-US" sz="1400" dirty="0"/>
          </a:p>
          <a:p>
            <a:pPr algn="ctr"/>
            <a:endParaRPr lang="en-US" sz="1400" dirty="0"/>
          </a:p>
        </p:txBody>
      </p:sp>
      <p:sp>
        <p:nvSpPr>
          <p:cNvPr id="28" name="Rectangle 27">
            <a:extLst>
              <a:ext uri="{FF2B5EF4-FFF2-40B4-BE49-F238E27FC236}">
                <a16:creationId xmlns:a16="http://schemas.microsoft.com/office/drawing/2014/main" id="{FC15B159-54D0-B74B-B76E-6D0ADEAB3CB6}"/>
              </a:ext>
            </a:extLst>
          </p:cNvPr>
          <p:cNvSpPr/>
          <p:nvPr/>
        </p:nvSpPr>
        <p:spPr>
          <a:xfrm>
            <a:off x="7086600" y="6019801"/>
            <a:ext cx="918882"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Object</a:t>
            </a:r>
          </a:p>
        </p:txBody>
      </p:sp>
      <p:sp>
        <p:nvSpPr>
          <p:cNvPr id="29" name="Rectangle 28">
            <a:extLst>
              <a:ext uri="{FF2B5EF4-FFF2-40B4-BE49-F238E27FC236}">
                <a16:creationId xmlns:a16="http://schemas.microsoft.com/office/drawing/2014/main" id="{1020C510-02C6-7D45-9000-67F6DF1B2D7A}"/>
              </a:ext>
            </a:extLst>
          </p:cNvPr>
          <p:cNvSpPr/>
          <p:nvPr/>
        </p:nvSpPr>
        <p:spPr>
          <a:xfrm>
            <a:off x="7086600" y="5715001"/>
            <a:ext cx="918882" cy="1828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Object</a:t>
            </a:r>
          </a:p>
        </p:txBody>
      </p:sp>
      <p:sp>
        <p:nvSpPr>
          <p:cNvPr id="30" name="TextBox 29">
            <a:extLst>
              <a:ext uri="{FF2B5EF4-FFF2-40B4-BE49-F238E27FC236}">
                <a16:creationId xmlns:a16="http://schemas.microsoft.com/office/drawing/2014/main" id="{26F050C9-8BEE-BE4F-89BF-AEDE21CAC41C}"/>
              </a:ext>
            </a:extLst>
          </p:cNvPr>
          <p:cNvSpPr txBox="1"/>
          <p:nvPr/>
        </p:nvSpPr>
        <p:spPr>
          <a:xfrm>
            <a:off x="1447800" y="5715001"/>
            <a:ext cx="2005677" cy="584775"/>
          </a:xfrm>
          <a:prstGeom prst="rect">
            <a:avLst/>
          </a:prstGeom>
          <a:noFill/>
        </p:spPr>
        <p:txBody>
          <a:bodyPr wrap="none" rtlCol="0">
            <a:spAutoFit/>
          </a:bodyPr>
          <a:lstStyle/>
          <a:p>
            <a:pPr algn="ctr"/>
            <a:r>
              <a:rPr lang="en-US" sz="1600" dirty="0"/>
              <a:t>Upload or download</a:t>
            </a:r>
          </a:p>
          <a:p>
            <a:pPr algn="ctr"/>
            <a:r>
              <a:rPr lang="en-US" sz="1600" dirty="0"/>
              <a:t>content</a:t>
            </a:r>
          </a:p>
        </p:txBody>
      </p:sp>
      <p:sp>
        <p:nvSpPr>
          <p:cNvPr id="31" name="TextBox 30">
            <a:extLst>
              <a:ext uri="{FF2B5EF4-FFF2-40B4-BE49-F238E27FC236}">
                <a16:creationId xmlns:a16="http://schemas.microsoft.com/office/drawing/2014/main" id="{D868571F-E4AE-6A4C-9CAE-3C6E79531227}"/>
              </a:ext>
            </a:extLst>
          </p:cNvPr>
          <p:cNvSpPr txBox="1"/>
          <p:nvPr/>
        </p:nvSpPr>
        <p:spPr>
          <a:xfrm>
            <a:off x="3613827" y="6062247"/>
            <a:ext cx="881973" cy="338554"/>
          </a:xfrm>
          <a:prstGeom prst="rect">
            <a:avLst/>
          </a:prstGeom>
          <a:noFill/>
        </p:spPr>
        <p:txBody>
          <a:bodyPr wrap="none" rtlCol="0">
            <a:spAutoFit/>
          </a:bodyPr>
          <a:lstStyle/>
          <a:p>
            <a:r>
              <a:rPr lang="en-US" sz="1600" dirty="0"/>
              <a:t>Internet</a:t>
            </a:r>
          </a:p>
        </p:txBody>
      </p:sp>
      <p:sp>
        <p:nvSpPr>
          <p:cNvPr id="32" name="TextBox 31">
            <a:extLst>
              <a:ext uri="{FF2B5EF4-FFF2-40B4-BE49-F238E27FC236}">
                <a16:creationId xmlns:a16="http://schemas.microsoft.com/office/drawing/2014/main" id="{BAF3E8D1-C9E0-2345-A0A8-4758326CAD85}"/>
              </a:ext>
            </a:extLst>
          </p:cNvPr>
          <p:cNvSpPr txBox="1"/>
          <p:nvPr/>
        </p:nvSpPr>
        <p:spPr>
          <a:xfrm>
            <a:off x="6363784" y="6400801"/>
            <a:ext cx="1332416" cy="338554"/>
          </a:xfrm>
          <a:prstGeom prst="rect">
            <a:avLst/>
          </a:prstGeom>
          <a:noFill/>
        </p:spPr>
        <p:txBody>
          <a:bodyPr wrap="none" rtlCol="0">
            <a:spAutoFit/>
          </a:bodyPr>
          <a:lstStyle/>
          <a:p>
            <a:r>
              <a:rPr lang="en-US" sz="1600" dirty="0"/>
              <a:t>Public Cloud</a:t>
            </a:r>
          </a:p>
        </p:txBody>
      </p:sp>
    </p:spTree>
    <p:extLst>
      <p:ext uri="{BB962C8B-B14F-4D97-AF65-F5344CB8AC3E}">
        <p14:creationId xmlns:p14="http://schemas.microsoft.com/office/powerpoint/2010/main" val="8644323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5D52-DFAE-8942-8CE0-02F58DFB55C5}"/>
              </a:ext>
            </a:extLst>
          </p:cNvPr>
          <p:cNvSpPr>
            <a:spLocks noGrp="1"/>
          </p:cNvSpPr>
          <p:nvPr>
            <p:ph type="title"/>
          </p:nvPr>
        </p:nvSpPr>
        <p:spPr/>
        <p:txBody>
          <a:bodyPr/>
          <a:lstStyle/>
          <a:p>
            <a:r>
              <a:rPr lang="en-US" dirty="0"/>
              <a:t>From the Internet to Object Stores</a:t>
            </a:r>
          </a:p>
        </p:txBody>
      </p:sp>
      <p:sp>
        <p:nvSpPr>
          <p:cNvPr id="3" name="Content Placeholder 2">
            <a:extLst>
              <a:ext uri="{FF2B5EF4-FFF2-40B4-BE49-F238E27FC236}">
                <a16:creationId xmlns:a16="http://schemas.microsoft.com/office/drawing/2014/main" id="{E9BC70C4-D724-2E42-B4A6-D183644752B5}"/>
              </a:ext>
            </a:extLst>
          </p:cNvPr>
          <p:cNvSpPr>
            <a:spLocks noGrp="1"/>
          </p:cNvSpPr>
          <p:nvPr>
            <p:ph idx="1"/>
          </p:nvPr>
        </p:nvSpPr>
        <p:spPr/>
        <p:txBody>
          <a:bodyPr>
            <a:noAutofit/>
          </a:bodyPr>
          <a:lstStyle/>
          <a:p>
            <a:r>
              <a:rPr lang="en-US" sz="2000" dirty="0"/>
              <a:t>An object is data (think a file) tagged with a key (think file name)</a:t>
            </a:r>
          </a:p>
          <a:p>
            <a:r>
              <a:rPr lang="en-US" sz="2000" dirty="0"/>
              <a:t>Object data is treated as just a sequence of bytes (think blob)</a:t>
            </a:r>
          </a:p>
          <a:p>
            <a:r>
              <a:rPr lang="en-US" sz="2000" dirty="0"/>
              <a:t>A bucket is container of objects (think directory) tagged with a name</a:t>
            </a:r>
          </a:p>
          <a:p>
            <a:r>
              <a:rPr lang="en-US" sz="2000" dirty="0"/>
              <a:t>Buckets hold objects only and not other buckets (think no sub-directories)</a:t>
            </a:r>
          </a:p>
          <a:p>
            <a:r>
              <a:rPr lang="en-US" sz="2000" dirty="0"/>
              <a:t>A bucket name must be unique across all of AWS</a:t>
            </a:r>
          </a:p>
          <a:p>
            <a:r>
              <a:rPr lang="en-US" sz="2000" dirty="0"/>
              <a:t>If the bucket name is “</a:t>
            </a:r>
            <a:r>
              <a:rPr lang="en-US" sz="2000" dirty="0" err="1"/>
              <a:t>myawsbucket</a:t>
            </a:r>
            <a:r>
              <a:rPr lang="en-US" sz="2000" dirty="0"/>
              <a:t>” it is addressed as 	</a:t>
            </a:r>
            <a:r>
              <a:rPr lang="en-US" sz="2000" dirty="0">
                <a:hlinkClick r:id="rId2"/>
              </a:rPr>
              <a:t>https://myawsbucket.s3.amazonaws.com</a:t>
            </a:r>
            <a:endParaRPr lang="en-US" sz="2000" dirty="0"/>
          </a:p>
          <a:p>
            <a:r>
              <a:rPr lang="en-US" sz="2000" dirty="0"/>
              <a:t>An object key must be unique within a bucket</a:t>
            </a:r>
          </a:p>
          <a:p>
            <a:r>
              <a:rPr lang="en-US" sz="2000" dirty="0"/>
              <a:t>If the ley is “</a:t>
            </a:r>
            <a:r>
              <a:rPr lang="en-US" sz="2000" dirty="0" err="1"/>
              <a:t>myobject</a:t>
            </a:r>
            <a:r>
              <a:rPr lang="en-US" sz="2000" dirty="0"/>
              <a:t>” then it can be addressed as</a:t>
            </a:r>
          </a:p>
          <a:p>
            <a:r>
              <a:rPr lang="en-US" sz="2000" dirty="0"/>
              <a:t>	</a:t>
            </a:r>
            <a:r>
              <a:rPr lang="en-US" sz="2000" dirty="0">
                <a:hlinkClick r:id="rId3"/>
              </a:rPr>
              <a:t>https://myawsbucket.s3.amazonaws.com/myobject</a:t>
            </a:r>
            <a:endParaRPr lang="en-US" sz="2000" dirty="0"/>
          </a:p>
          <a:p>
            <a:r>
              <a:rPr lang="en-US" sz="2000" dirty="0"/>
              <a:t>Objects are “write once, read any” (WORM)</a:t>
            </a:r>
          </a:p>
          <a:p>
            <a:pPr lvl="1"/>
            <a:r>
              <a:rPr lang="en-US" sz="1800" dirty="0"/>
              <a:t>You can only write a whole object at a time</a:t>
            </a:r>
          </a:p>
          <a:p>
            <a:pPr lvl="1"/>
            <a:r>
              <a:rPr lang="en-US" sz="1800" dirty="0"/>
              <a:t>Once the object is written you can’t update or append to it</a:t>
            </a:r>
          </a:p>
        </p:txBody>
      </p:sp>
      <p:sp>
        <p:nvSpPr>
          <p:cNvPr id="4" name="Footer Placeholder 3">
            <a:extLst>
              <a:ext uri="{FF2B5EF4-FFF2-40B4-BE49-F238E27FC236}">
                <a16:creationId xmlns:a16="http://schemas.microsoft.com/office/drawing/2014/main" id="{5154CBDC-61B0-424F-BAD8-0D354D40DB88}"/>
              </a:ext>
            </a:extLst>
          </p:cNvPr>
          <p:cNvSpPr>
            <a:spLocks noGrp="1"/>
          </p:cNvSpPr>
          <p:nvPr>
            <p:ph type="ftr" sz="quarter" idx="11"/>
          </p:nvPr>
        </p:nvSpPr>
        <p:spPr/>
        <p:txBody>
          <a:bodyPr/>
          <a:lstStyle/>
          <a:p>
            <a:r>
              <a:rPr lang="en-US" dirty="0"/>
              <a:t>Big Data Technologies - Module 01a</a:t>
            </a:r>
          </a:p>
        </p:txBody>
      </p:sp>
      <p:sp>
        <p:nvSpPr>
          <p:cNvPr id="5" name="Slide Number Placeholder 4">
            <a:extLst>
              <a:ext uri="{FF2B5EF4-FFF2-40B4-BE49-F238E27FC236}">
                <a16:creationId xmlns:a16="http://schemas.microsoft.com/office/drawing/2014/main" id="{21FBFFB9-A2FD-B44B-825D-3F26AF7D1E0F}"/>
              </a:ext>
            </a:extLst>
          </p:cNvPr>
          <p:cNvSpPr>
            <a:spLocks noGrp="1"/>
          </p:cNvSpPr>
          <p:nvPr>
            <p:ph type="sldNum" sz="quarter" idx="12"/>
          </p:nvPr>
        </p:nvSpPr>
        <p:spPr/>
        <p:txBody>
          <a:bodyPr/>
          <a:lstStyle/>
          <a:p>
            <a:fld id="{A89303E2-24A7-45FB-8F9B-C98A0FA0F4CA}" type="slidenum">
              <a:rPr lang="en-US" smtClean="0"/>
              <a:t>58</a:t>
            </a:fld>
            <a:endParaRPr lang="en-US" dirty="0"/>
          </a:p>
        </p:txBody>
      </p:sp>
    </p:spTree>
    <p:extLst>
      <p:ext uri="{BB962C8B-B14F-4D97-AF65-F5344CB8AC3E}">
        <p14:creationId xmlns:p14="http://schemas.microsoft.com/office/powerpoint/2010/main" val="1197288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84CC-2F8D-2D4E-9AE7-0FEF170341B4}"/>
              </a:ext>
            </a:extLst>
          </p:cNvPr>
          <p:cNvSpPr>
            <a:spLocks noGrp="1"/>
          </p:cNvSpPr>
          <p:nvPr>
            <p:ph type="title"/>
          </p:nvPr>
        </p:nvSpPr>
        <p:spPr/>
        <p:txBody>
          <a:bodyPr/>
          <a:lstStyle/>
          <a:p>
            <a:r>
              <a:rPr lang="en-US" dirty="0"/>
              <a:t>Amazon S3</a:t>
            </a:r>
          </a:p>
        </p:txBody>
      </p:sp>
      <p:sp>
        <p:nvSpPr>
          <p:cNvPr id="3" name="Content Placeholder 2">
            <a:extLst>
              <a:ext uri="{FF2B5EF4-FFF2-40B4-BE49-F238E27FC236}">
                <a16:creationId xmlns:a16="http://schemas.microsoft.com/office/drawing/2014/main" id="{38439D06-2D9E-894D-9D35-F78B2E07D9C6}"/>
              </a:ext>
            </a:extLst>
          </p:cNvPr>
          <p:cNvSpPr>
            <a:spLocks noGrp="1"/>
          </p:cNvSpPr>
          <p:nvPr>
            <p:ph idx="1"/>
          </p:nvPr>
        </p:nvSpPr>
        <p:spPr/>
        <p:txBody>
          <a:bodyPr/>
          <a:lstStyle/>
          <a:p>
            <a:pPr marL="116205" marR="5080" indent="-104139">
              <a:lnSpc>
                <a:spcPct val="119500"/>
              </a:lnSpc>
              <a:spcBef>
                <a:spcPts val="100"/>
              </a:spcBef>
            </a:pPr>
            <a:r>
              <a:rPr lang="en-US" spc="-45" dirty="0">
                <a:cs typeface="Arial"/>
              </a:rPr>
              <a:t>Simple Storage Service</a:t>
            </a:r>
          </a:p>
          <a:p>
            <a:pPr marL="116205" marR="5080" indent="-104139">
              <a:lnSpc>
                <a:spcPct val="119500"/>
              </a:lnSpc>
              <a:spcBef>
                <a:spcPts val="100"/>
              </a:spcBef>
            </a:pPr>
            <a:r>
              <a:rPr lang="en-US" spc="-45" dirty="0">
                <a:cs typeface="Arial"/>
              </a:rPr>
              <a:t>Secure, </a:t>
            </a:r>
            <a:r>
              <a:rPr lang="en-US" spc="-30" dirty="0">
                <a:cs typeface="Arial"/>
              </a:rPr>
              <a:t>durable, </a:t>
            </a:r>
            <a:r>
              <a:rPr lang="en-US" spc="-40" dirty="0">
                <a:cs typeface="Arial"/>
              </a:rPr>
              <a:t>highly-scalable</a:t>
            </a:r>
            <a:r>
              <a:rPr lang="en-US" spc="85" dirty="0">
                <a:cs typeface="Arial"/>
              </a:rPr>
              <a:t> </a:t>
            </a:r>
            <a:r>
              <a:rPr lang="en-US" spc="-10" dirty="0">
                <a:cs typeface="Arial"/>
              </a:rPr>
              <a:t>object</a:t>
            </a:r>
            <a:r>
              <a:rPr lang="en-US" dirty="0">
                <a:cs typeface="Arial"/>
              </a:rPr>
              <a:t> </a:t>
            </a:r>
            <a:r>
              <a:rPr lang="en-US" spc="-30" dirty="0">
                <a:cs typeface="Arial"/>
              </a:rPr>
              <a:t>storage </a:t>
            </a:r>
            <a:r>
              <a:rPr lang="en-US" spc="-20" dirty="0">
                <a:cs typeface="Arial"/>
              </a:rPr>
              <a:t> </a:t>
            </a:r>
          </a:p>
          <a:p>
            <a:pPr marL="116205" marR="5080" indent="-104139">
              <a:lnSpc>
                <a:spcPct val="119500"/>
              </a:lnSpc>
              <a:spcBef>
                <a:spcPts val="100"/>
              </a:spcBef>
            </a:pPr>
            <a:r>
              <a:rPr lang="en-US" spc="-35" dirty="0">
                <a:cs typeface="Arial"/>
              </a:rPr>
              <a:t>Accessible </a:t>
            </a:r>
            <a:r>
              <a:rPr lang="en-US" spc="-75" dirty="0">
                <a:cs typeface="Arial"/>
              </a:rPr>
              <a:t>via a </a:t>
            </a:r>
            <a:r>
              <a:rPr lang="en-US" spc="-40" dirty="0">
                <a:cs typeface="Arial"/>
              </a:rPr>
              <a:t>simple </a:t>
            </a:r>
            <a:r>
              <a:rPr lang="en-US" spc="-5" dirty="0">
                <a:cs typeface="Arial"/>
              </a:rPr>
              <a:t>web</a:t>
            </a:r>
            <a:r>
              <a:rPr lang="en-US" spc="225" dirty="0">
                <a:cs typeface="Arial"/>
              </a:rPr>
              <a:t> </a:t>
            </a:r>
            <a:r>
              <a:rPr lang="en-US" spc="-50" dirty="0">
                <a:cs typeface="Arial"/>
              </a:rPr>
              <a:t>services</a:t>
            </a:r>
            <a:r>
              <a:rPr lang="en-US" dirty="0">
                <a:cs typeface="Arial"/>
              </a:rPr>
              <a:t> </a:t>
            </a:r>
            <a:r>
              <a:rPr lang="en-US" spc="-40" dirty="0">
                <a:cs typeface="Arial"/>
              </a:rPr>
              <a:t>interface </a:t>
            </a:r>
            <a:r>
              <a:rPr lang="en-US" spc="-25" dirty="0">
                <a:cs typeface="Arial"/>
              </a:rPr>
              <a:t> </a:t>
            </a:r>
          </a:p>
          <a:p>
            <a:pPr marL="116205" marR="5080" indent="-104139">
              <a:lnSpc>
                <a:spcPct val="119500"/>
              </a:lnSpc>
              <a:spcBef>
                <a:spcPts val="100"/>
              </a:spcBef>
            </a:pPr>
            <a:r>
              <a:rPr lang="en-US" spc="-40" dirty="0">
                <a:cs typeface="Arial"/>
              </a:rPr>
              <a:t>Store </a:t>
            </a:r>
            <a:r>
              <a:rPr lang="en-US" spc="-114" dirty="0">
                <a:cs typeface="Arial"/>
              </a:rPr>
              <a:t>&amp; </a:t>
            </a:r>
            <a:r>
              <a:rPr lang="en-US" spc="-60" dirty="0">
                <a:cs typeface="Arial"/>
              </a:rPr>
              <a:t>retrieve </a:t>
            </a:r>
            <a:r>
              <a:rPr lang="en-US" spc="-65" dirty="0">
                <a:cs typeface="Arial"/>
              </a:rPr>
              <a:t>any </a:t>
            </a:r>
            <a:r>
              <a:rPr lang="en-US" spc="-20" dirty="0">
                <a:cs typeface="Arial"/>
              </a:rPr>
              <a:t>amount of</a:t>
            </a:r>
            <a:r>
              <a:rPr lang="en-US" spc="265" dirty="0">
                <a:cs typeface="Arial"/>
              </a:rPr>
              <a:t> </a:t>
            </a:r>
            <a:r>
              <a:rPr lang="en-US" spc="-20" dirty="0">
                <a:cs typeface="Arial"/>
              </a:rPr>
              <a:t>data</a:t>
            </a:r>
            <a:endParaRPr lang="en-US" dirty="0">
              <a:cs typeface="Arial"/>
            </a:endParaRPr>
          </a:p>
          <a:p>
            <a:pPr marL="116205" marR="5080" indent="-104139">
              <a:lnSpc>
                <a:spcPct val="119500"/>
              </a:lnSpc>
              <a:spcBef>
                <a:spcPts val="100"/>
              </a:spcBef>
            </a:pPr>
            <a:r>
              <a:rPr lang="en-US" spc="-65" dirty="0">
                <a:cs typeface="Arial"/>
              </a:rPr>
              <a:t>Use </a:t>
            </a:r>
            <a:r>
              <a:rPr lang="en-US" spc="-55" dirty="0">
                <a:cs typeface="Arial"/>
              </a:rPr>
              <a:t>alone </a:t>
            </a:r>
            <a:r>
              <a:rPr lang="en-US" spc="-20" dirty="0">
                <a:cs typeface="Arial"/>
              </a:rPr>
              <a:t>or together </a:t>
            </a:r>
            <a:r>
              <a:rPr lang="en-US" spc="-10" dirty="0">
                <a:cs typeface="Arial"/>
              </a:rPr>
              <a:t>with </a:t>
            </a:r>
            <a:r>
              <a:rPr lang="en-US" spc="-25" dirty="0">
                <a:cs typeface="Arial"/>
              </a:rPr>
              <a:t>other </a:t>
            </a:r>
            <a:r>
              <a:rPr lang="en-US" spc="-80" dirty="0">
                <a:cs typeface="Arial"/>
              </a:rPr>
              <a:t>AWS</a:t>
            </a:r>
            <a:r>
              <a:rPr lang="en-US" spc="180" dirty="0">
                <a:cs typeface="Arial"/>
              </a:rPr>
              <a:t> </a:t>
            </a:r>
            <a:r>
              <a:rPr lang="en-US" spc="-50" dirty="0">
                <a:cs typeface="Arial"/>
              </a:rPr>
              <a:t>services</a:t>
            </a:r>
          </a:p>
          <a:p>
            <a:pPr marL="116205" marR="5080" indent="-104139">
              <a:lnSpc>
                <a:spcPct val="119500"/>
              </a:lnSpc>
              <a:spcBef>
                <a:spcPts val="100"/>
              </a:spcBef>
            </a:pPr>
            <a:endParaRPr lang="en-US" dirty="0">
              <a:cs typeface="Arial"/>
            </a:endParaRPr>
          </a:p>
          <a:p>
            <a:endParaRPr lang="en-US" dirty="0"/>
          </a:p>
        </p:txBody>
      </p:sp>
      <p:sp>
        <p:nvSpPr>
          <p:cNvPr id="4" name="Footer Placeholder 3">
            <a:extLst>
              <a:ext uri="{FF2B5EF4-FFF2-40B4-BE49-F238E27FC236}">
                <a16:creationId xmlns:a16="http://schemas.microsoft.com/office/drawing/2014/main" id="{EEC0F547-820E-8D48-BBC6-FFB11B793478}"/>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6D484EEF-8E93-F648-8F67-5B7DCCDE2B54}"/>
              </a:ext>
            </a:extLst>
          </p:cNvPr>
          <p:cNvSpPr>
            <a:spLocks noGrp="1"/>
          </p:cNvSpPr>
          <p:nvPr>
            <p:ph type="sldNum" sz="quarter" idx="12"/>
          </p:nvPr>
        </p:nvSpPr>
        <p:spPr/>
        <p:txBody>
          <a:bodyPr/>
          <a:lstStyle/>
          <a:p>
            <a:fld id="{A89303E2-24A7-45FB-8F9B-C98A0FA0F4CA}" type="slidenum">
              <a:rPr lang="en-US" smtClean="0"/>
              <a:t>59</a:t>
            </a:fld>
            <a:endParaRPr lang="en-US" dirty="0"/>
          </a:p>
        </p:txBody>
      </p:sp>
    </p:spTree>
    <p:extLst>
      <p:ext uri="{BB962C8B-B14F-4D97-AF65-F5344CB8AC3E}">
        <p14:creationId xmlns:p14="http://schemas.microsoft.com/office/powerpoint/2010/main" val="232442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0825" y="1143000"/>
            <a:ext cx="8312175" cy="5638800"/>
          </a:xfrm>
          <a:prstGeom prst="rect">
            <a:avLst/>
          </a:prstGeom>
        </p:spPr>
      </p:pic>
      <p:sp>
        <p:nvSpPr>
          <p:cNvPr id="6" name="Title 5"/>
          <p:cNvSpPr>
            <a:spLocks noGrp="1"/>
          </p:cNvSpPr>
          <p:nvPr>
            <p:ph type="title"/>
          </p:nvPr>
        </p:nvSpPr>
        <p:spPr/>
        <p:txBody>
          <a:bodyPr/>
          <a:lstStyle/>
          <a:p>
            <a:r>
              <a:rPr lang="en-US" dirty="0"/>
              <a:t>Big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a:t>
            </a:fld>
            <a:endParaRPr lang="en-US" dirty="0"/>
          </a:p>
        </p:txBody>
      </p:sp>
    </p:spTree>
    <p:extLst>
      <p:ext uri="{BB962C8B-B14F-4D97-AF65-F5344CB8AC3E}">
        <p14:creationId xmlns:p14="http://schemas.microsoft.com/office/powerpoint/2010/main" val="685101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2E-A2B6-D14A-BBE7-0DF1F0854FD4}"/>
              </a:ext>
            </a:extLst>
          </p:cNvPr>
          <p:cNvSpPr>
            <a:spLocks noGrp="1"/>
          </p:cNvSpPr>
          <p:nvPr>
            <p:ph type="title"/>
          </p:nvPr>
        </p:nvSpPr>
        <p:spPr/>
        <p:txBody>
          <a:bodyPr/>
          <a:lstStyle/>
          <a:p>
            <a:r>
              <a:rPr lang="en-US" dirty="0"/>
              <a:t>Amazon S3 Concepts</a:t>
            </a:r>
          </a:p>
        </p:txBody>
      </p:sp>
      <p:sp>
        <p:nvSpPr>
          <p:cNvPr id="3" name="Content Placeholder 2">
            <a:extLst>
              <a:ext uri="{FF2B5EF4-FFF2-40B4-BE49-F238E27FC236}">
                <a16:creationId xmlns:a16="http://schemas.microsoft.com/office/drawing/2014/main" id="{4A0E3CF5-F866-744C-9120-827BBAEDAD07}"/>
              </a:ext>
            </a:extLst>
          </p:cNvPr>
          <p:cNvSpPr>
            <a:spLocks noGrp="1"/>
          </p:cNvSpPr>
          <p:nvPr>
            <p:ph idx="1"/>
          </p:nvPr>
        </p:nvSpPr>
        <p:spPr/>
        <p:txBody>
          <a:bodyPr>
            <a:normAutofit/>
          </a:bodyPr>
          <a:lstStyle/>
          <a:p>
            <a:r>
              <a:rPr lang="en-US" dirty="0"/>
              <a:t>Buckets</a:t>
            </a:r>
          </a:p>
          <a:p>
            <a:pPr lvl="1"/>
            <a:r>
              <a:rPr lang="en-US" dirty="0"/>
              <a:t>Containers for objects stored in S3</a:t>
            </a:r>
          </a:p>
          <a:p>
            <a:pPr lvl="1"/>
            <a:r>
              <a:rPr lang="en-US" spc="-45" dirty="0">
                <a:cs typeface="Arial"/>
              </a:rPr>
              <a:t>Organize </a:t>
            </a:r>
            <a:r>
              <a:rPr lang="en-US" spc="-25" dirty="0">
                <a:cs typeface="Arial"/>
              </a:rPr>
              <a:t>the </a:t>
            </a:r>
            <a:r>
              <a:rPr lang="en-US" spc="-40" dirty="0">
                <a:cs typeface="Arial"/>
              </a:rPr>
              <a:t>Amazon </a:t>
            </a:r>
            <a:r>
              <a:rPr lang="en-US" spc="-35" dirty="0">
                <a:cs typeface="Arial"/>
              </a:rPr>
              <a:t>S3 </a:t>
            </a:r>
            <a:r>
              <a:rPr lang="en-US" spc="-30" dirty="0">
                <a:cs typeface="Arial"/>
              </a:rPr>
              <a:t>namespace </a:t>
            </a:r>
            <a:r>
              <a:rPr lang="en-US" spc="-20" dirty="0">
                <a:cs typeface="Arial"/>
              </a:rPr>
              <a:t>at </a:t>
            </a:r>
            <a:r>
              <a:rPr lang="en-US" spc="-25" dirty="0">
                <a:cs typeface="Arial"/>
              </a:rPr>
              <a:t>the </a:t>
            </a:r>
            <a:r>
              <a:rPr lang="en-US" spc="-30" dirty="0">
                <a:cs typeface="Arial"/>
              </a:rPr>
              <a:t>highest </a:t>
            </a:r>
            <a:r>
              <a:rPr lang="en-US" spc="-65" dirty="0">
                <a:cs typeface="Arial"/>
              </a:rPr>
              <a:t>level  </a:t>
            </a:r>
          </a:p>
          <a:p>
            <a:pPr lvl="1"/>
            <a:r>
              <a:rPr lang="en-US" spc="-65" dirty="0">
                <a:cs typeface="Arial"/>
              </a:rPr>
              <a:t>Each bucket has a name unique across AWS</a:t>
            </a:r>
          </a:p>
          <a:p>
            <a:r>
              <a:rPr lang="en-US" dirty="0"/>
              <a:t>Objects</a:t>
            </a:r>
          </a:p>
          <a:p>
            <a:pPr lvl="1"/>
            <a:r>
              <a:rPr lang="en-US" spc="-65" dirty="0">
                <a:cs typeface="Arial"/>
              </a:rPr>
              <a:t>Fundamental </a:t>
            </a:r>
            <a:r>
              <a:rPr lang="en-US" spc="-55" dirty="0">
                <a:cs typeface="Arial"/>
              </a:rPr>
              <a:t>entities </a:t>
            </a:r>
            <a:r>
              <a:rPr lang="en-US" spc="-30" dirty="0">
                <a:cs typeface="Arial"/>
              </a:rPr>
              <a:t>stored </a:t>
            </a:r>
            <a:r>
              <a:rPr lang="en-US" spc="-80" dirty="0">
                <a:cs typeface="Arial"/>
              </a:rPr>
              <a:t>in </a:t>
            </a:r>
            <a:r>
              <a:rPr lang="en-US" spc="-65" dirty="0">
                <a:cs typeface="Arial"/>
              </a:rPr>
              <a:t>Amazon </a:t>
            </a:r>
            <a:r>
              <a:rPr lang="en-US" spc="-55" dirty="0">
                <a:cs typeface="Arial"/>
              </a:rPr>
              <a:t>S3  </a:t>
            </a:r>
          </a:p>
          <a:p>
            <a:pPr lvl="1"/>
            <a:r>
              <a:rPr lang="en-US" spc="-40" dirty="0">
                <a:cs typeface="Arial"/>
              </a:rPr>
              <a:t>Consist </a:t>
            </a:r>
            <a:r>
              <a:rPr lang="en-US" spc="-30" dirty="0">
                <a:cs typeface="Arial"/>
              </a:rPr>
              <a:t>of data </a:t>
            </a:r>
            <a:r>
              <a:rPr lang="en-US" spc="-160" dirty="0">
                <a:cs typeface="Arial"/>
              </a:rPr>
              <a:t>&amp;</a:t>
            </a:r>
            <a:r>
              <a:rPr lang="en-US" spc="90" dirty="0">
                <a:cs typeface="Arial"/>
              </a:rPr>
              <a:t> </a:t>
            </a:r>
            <a:r>
              <a:rPr lang="en-US" spc="-35" dirty="0">
                <a:cs typeface="Arial"/>
              </a:rPr>
              <a:t>metadata</a:t>
            </a:r>
            <a:endParaRPr lang="en-US" dirty="0">
              <a:cs typeface="Arial"/>
            </a:endParaRPr>
          </a:p>
          <a:p>
            <a:pPr lvl="1"/>
            <a:r>
              <a:rPr lang="en-US" spc="-40" dirty="0">
                <a:cs typeface="Arial"/>
              </a:rPr>
              <a:t>Data </a:t>
            </a:r>
            <a:r>
              <a:rPr lang="en-US" spc="-10" dirty="0">
                <a:cs typeface="Arial"/>
              </a:rPr>
              <a:t>portion </a:t>
            </a:r>
            <a:r>
              <a:rPr lang="en-US" spc="-50" dirty="0">
                <a:cs typeface="Arial"/>
              </a:rPr>
              <a:t>is </a:t>
            </a:r>
            <a:r>
              <a:rPr lang="en-US" spc="-20" dirty="0">
                <a:cs typeface="Arial"/>
              </a:rPr>
              <a:t>opaque </a:t>
            </a:r>
            <a:r>
              <a:rPr lang="en-US" spc="15" dirty="0">
                <a:cs typeface="Arial"/>
              </a:rPr>
              <a:t>to </a:t>
            </a:r>
            <a:r>
              <a:rPr lang="en-US" spc="-40" dirty="0">
                <a:cs typeface="Arial"/>
              </a:rPr>
              <a:t>Amazon</a:t>
            </a:r>
            <a:r>
              <a:rPr lang="en-US" spc="100" dirty="0">
                <a:cs typeface="Arial"/>
              </a:rPr>
              <a:t> </a:t>
            </a:r>
            <a:r>
              <a:rPr lang="en-US" spc="-35" dirty="0">
                <a:cs typeface="Arial"/>
              </a:rPr>
              <a:t>S3</a:t>
            </a:r>
            <a:endParaRPr lang="en-US" dirty="0">
              <a:cs typeface="Arial"/>
            </a:endParaRPr>
          </a:p>
          <a:p>
            <a:pPr lvl="1"/>
            <a:r>
              <a:rPr lang="en-US" spc="-25" dirty="0">
                <a:cs typeface="Arial"/>
              </a:rPr>
              <a:t>Metadata </a:t>
            </a:r>
            <a:r>
              <a:rPr lang="en-US" spc="-50" dirty="0">
                <a:cs typeface="Arial"/>
              </a:rPr>
              <a:t>is </a:t>
            </a:r>
            <a:r>
              <a:rPr lang="en-US" spc="-65" dirty="0">
                <a:cs typeface="Arial"/>
              </a:rPr>
              <a:t>a </a:t>
            </a:r>
            <a:r>
              <a:rPr lang="en-US" spc="-25" dirty="0">
                <a:cs typeface="Arial"/>
              </a:rPr>
              <a:t>set </a:t>
            </a:r>
            <a:r>
              <a:rPr lang="en-US" spc="-20" dirty="0">
                <a:cs typeface="Arial"/>
              </a:rPr>
              <a:t>of </a:t>
            </a:r>
            <a:r>
              <a:rPr lang="en-US" spc="-40" dirty="0">
                <a:cs typeface="Arial"/>
              </a:rPr>
              <a:t>name-value </a:t>
            </a:r>
            <a:r>
              <a:rPr lang="en-US" spc="-35" dirty="0">
                <a:cs typeface="Arial"/>
              </a:rPr>
              <a:t>pairs </a:t>
            </a:r>
            <a:r>
              <a:rPr lang="en-US" spc="-10" dirty="0">
                <a:cs typeface="Arial"/>
              </a:rPr>
              <a:t>that </a:t>
            </a:r>
            <a:r>
              <a:rPr lang="en-US" spc="-20" dirty="0">
                <a:cs typeface="Arial"/>
              </a:rPr>
              <a:t>describe </a:t>
            </a:r>
            <a:r>
              <a:rPr lang="en-US" spc="-25" dirty="0">
                <a:cs typeface="Arial"/>
              </a:rPr>
              <a:t>the</a:t>
            </a:r>
            <a:r>
              <a:rPr lang="en-US" spc="295" dirty="0">
                <a:cs typeface="Arial"/>
              </a:rPr>
              <a:t> </a:t>
            </a:r>
            <a:r>
              <a:rPr lang="en-US" spc="-10" dirty="0">
                <a:cs typeface="Arial"/>
              </a:rPr>
              <a:t>object</a:t>
            </a:r>
            <a:endParaRPr lang="en-US" dirty="0">
              <a:cs typeface="Arial"/>
            </a:endParaRPr>
          </a:p>
          <a:p>
            <a:pPr lvl="1"/>
            <a:r>
              <a:rPr lang="en-US" spc="-20" dirty="0">
                <a:cs typeface="Arial"/>
              </a:rPr>
              <a:t>Object</a:t>
            </a:r>
            <a:r>
              <a:rPr lang="en-US" dirty="0">
                <a:cs typeface="Arial"/>
              </a:rPr>
              <a:t> </a:t>
            </a:r>
            <a:r>
              <a:rPr lang="en-US" spc="-50" dirty="0">
                <a:cs typeface="Arial"/>
              </a:rPr>
              <a:t>is</a:t>
            </a:r>
            <a:r>
              <a:rPr lang="en-US" spc="5" dirty="0">
                <a:cs typeface="Arial"/>
              </a:rPr>
              <a:t> </a:t>
            </a:r>
            <a:r>
              <a:rPr lang="en-US" spc="-40" dirty="0">
                <a:cs typeface="Arial"/>
              </a:rPr>
              <a:t>uniquely</a:t>
            </a:r>
            <a:r>
              <a:rPr lang="en-US" spc="5" dirty="0">
                <a:cs typeface="Arial"/>
              </a:rPr>
              <a:t> </a:t>
            </a:r>
            <a:r>
              <a:rPr lang="en-US" spc="-30" dirty="0">
                <a:cs typeface="Arial"/>
              </a:rPr>
              <a:t>identified</a:t>
            </a:r>
            <a:r>
              <a:rPr lang="en-US" spc="5" dirty="0">
                <a:cs typeface="Arial"/>
              </a:rPr>
              <a:t> </a:t>
            </a:r>
            <a:r>
              <a:rPr lang="en-US" spc="-25" dirty="0">
                <a:cs typeface="Arial"/>
              </a:rPr>
              <a:t>within</a:t>
            </a:r>
            <a:r>
              <a:rPr lang="en-US" spc="5" dirty="0">
                <a:cs typeface="Arial"/>
              </a:rPr>
              <a:t> </a:t>
            </a:r>
            <a:r>
              <a:rPr lang="en-US" spc="-65" dirty="0">
                <a:cs typeface="Arial"/>
              </a:rPr>
              <a:t>a</a:t>
            </a:r>
            <a:r>
              <a:rPr lang="en-US" spc="5" dirty="0">
                <a:cs typeface="Arial"/>
              </a:rPr>
              <a:t> </a:t>
            </a:r>
            <a:r>
              <a:rPr lang="en-US" spc="-5" dirty="0">
                <a:cs typeface="Arial"/>
              </a:rPr>
              <a:t>bucket</a:t>
            </a:r>
            <a:r>
              <a:rPr lang="en-US" spc="5" dirty="0">
                <a:cs typeface="Arial"/>
              </a:rPr>
              <a:t> </a:t>
            </a:r>
            <a:r>
              <a:rPr lang="en-US" spc="-20" dirty="0">
                <a:cs typeface="Arial"/>
              </a:rPr>
              <a:t>by</a:t>
            </a:r>
            <a:r>
              <a:rPr lang="en-US" dirty="0">
                <a:cs typeface="Arial"/>
              </a:rPr>
              <a:t> </a:t>
            </a:r>
            <a:r>
              <a:rPr lang="en-US" spc="-65" dirty="0">
                <a:cs typeface="Arial"/>
              </a:rPr>
              <a:t>a</a:t>
            </a:r>
            <a:r>
              <a:rPr lang="en-US" spc="5" dirty="0">
                <a:cs typeface="Arial"/>
              </a:rPr>
              <a:t> </a:t>
            </a:r>
            <a:r>
              <a:rPr lang="en-US" spc="-45" dirty="0">
                <a:cs typeface="Arial"/>
              </a:rPr>
              <a:t>key</a:t>
            </a:r>
            <a:r>
              <a:rPr lang="en-US" spc="5" dirty="0">
                <a:cs typeface="Arial"/>
              </a:rPr>
              <a:t> </a:t>
            </a:r>
            <a:r>
              <a:rPr lang="en-US" spc="-80" dirty="0">
                <a:cs typeface="Arial"/>
              </a:rPr>
              <a:t>(name)</a:t>
            </a:r>
            <a:r>
              <a:rPr lang="en-US" spc="5" dirty="0">
                <a:cs typeface="Arial"/>
              </a:rPr>
              <a:t> </a:t>
            </a:r>
            <a:r>
              <a:rPr lang="en-US" spc="-25" dirty="0">
                <a:cs typeface="Arial"/>
              </a:rPr>
              <a:t>and</a:t>
            </a:r>
            <a:r>
              <a:rPr lang="en-US" spc="5" dirty="0">
                <a:cs typeface="Arial"/>
              </a:rPr>
              <a:t> </a:t>
            </a:r>
            <a:r>
              <a:rPr lang="en-US" spc="-65" dirty="0">
                <a:cs typeface="Arial"/>
              </a:rPr>
              <a:t>a</a:t>
            </a:r>
            <a:r>
              <a:rPr lang="en-US" spc="5" dirty="0">
                <a:cs typeface="Arial"/>
              </a:rPr>
              <a:t> </a:t>
            </a:r>
            <a:r>
              <a:rPr lang="en-US" spc="-45" dirty="0">
                <a:cs typeface="Arial"/>
              </a:rPr>
              <a:t>version</a:t>
            </a:r>
            <a:r>
              <a:rPr lang="en-US" spc="5" dirty="0">
                <a:cs typeface="Arial"/>
              </a:rPr>
              <a:t> </a:t>
            </a:r>
            <a:r>
              <a:rPr lang="en-US" spc="-80" dirty="0">
                <a:cs typeface="Arial"/>
              </a:rPr>
              <a:t>ID</a:t>
            </a:r>
          </a:p>
        </p:txBody>
      </p:sp>
      <p:sp>
        <p:nvSpPr>
          <p:cNvPr id="4" name="Footer Placeholder 3">
            <a:extLst>
              <a:ext uri="{FF2B5EF4-FFF2-40B4-BE49-F238E27FC236}">
                <a16:creationId xmlns:a16="http://schemas.microsoft.com/office/drawing/2014/main" id="{A0C51577-6008-2040-A3EE-18E3826040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9F54345-E71B-1C4C-AAAE-09625188E0C5}"/>
              </a:ext>
            </a:extLst>
          </p:cNvPr>
          <p:cNvSpPr>
            <a:spLocks noGrp="1"/>
          </p:cNvSpPr>
          <p:nvPr>
            <p:ph type="sldNum" sz="quarter" idx="12"/>
          </p:nvPr>
        </p:nvSpPr>
        <p:spPr/>
        <p:txBody>
          <a:bodyPr/>
          <a:lstStyle/>
          <a:p>
            <a:fld id="{A89303E2-24A7-45FB-8F9B-C98A0FA0F4CA}" type="slidenum">
              <a:rPr lang="en-US" smtClean="0"/>
              <a:t>60</a:t>
            </a:fld>
            <a:endParaRPr lang="en-US" dirty="0"/>
          </a:p>
        </p:txBody>
      </p:sp>
    </p:spTree>
    <p:extLst>
      <p:ext uri="{BB962C8B-B14F-4D97-AF65-F5344CB8AC3E}">
        <p14:creationId xmlns:p14="http://schemas.microsoft.com/office/powerpoint/2010/main" val="1573538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2E-A2B6-D14A-BBE7-0DF1F0854FD4}"/>
              </a:ext>
            </a:extLst>
          </p:cNvPr>
          <p:cNvSpPr>
            <a:spLocks noGrp="1"/>
          </p:cNvSpPr>
          <p:nvPr>
            <p:ph type="title"/>
          </p:nvPr>
        </p:nvSpPr>
        <p:spPr/>
        <p:txBody>
          <a:bodyPr/>
          <a:lstStyle/>
          <a:p>
            <a:r>
              <a:rPr lang="en-US" dirty="0"/>
              <a:t>Amazon S3 Concepts</a:t>
            </a:r>
          </a:p>
        </p:txBody>
      </p:sp>
      <p:sp>
        <p:nvSpPr>
          <p:cNvPr id="3" name="Content Placeholder 2">
            <a:extLst>
              <a:ext uri="{FF2B5EF4-FFF2-40B4-BE49-F238E27FC236}">
                <a16:creationId xmlns:a16="http://schemas.microsoft.com/office/drawing/2014/main" id="{4A0E3CF5-F866-744C-9120-827BBAEDAD07}"/>
              </a:ext>
            </a:extLst>
          </p:cNvPr>
          <p:cNvSpPr>
            <a:spLocks noGrp="1"/>
          </p:cNvSpPr>
          <p:nvPr>
            <p:ph idx="1"/>
          </p:nvPr>
        </p:nvSpPr>
        <p:spPr/>
        <p:txBody>
          <a:bodyPr/>
          <a:lstStyle/>
          <a:p>
            <a:r>
              <a:rPr lang="en-US" spc="-80" dirty="0">
                <a:cs typeface="Arial"/>
              </a:rPr>
              <a:t>Keys</a:t>
            </a:r>
          </a:p>
          <a:p>
            <a:pPr marL="391795" marR="5080" lvl="1">
              <a:lnSpc>
                <a:spcPct val="125000"/>
              </a:lnSpc>
              <a:spcBef>
                <a:spcPts val="100"/>
              </a:spcBef>
            </a:pPr>
            <a:r>
              <a:rPr lang="en-US" spc="-65" dirty="0"/>
              <a:t>Unique </a:t>
            </a:r>
            <a:r>
              <a:rPr lang="en-US" spc="-60" dirty="0"/>
              <a:t>identifier </a:t>
            </a:r>
            <a:r>
              <a:rPr lang="en-US" spc="-35" dirty="0"/>
              <a:t>for </a:t>
            </a:r>
            <a:r>
              <a:rPr lang="en-US" spc="-80" dirty="0"/>
              <a:t>an </a:t>
            </a:r>
            <a:r>
              <a:rPr lang="en-US" spc="-10" dirty="0"/>
              <a:t>object </a:t>
            </a:r>
            <a:r>
              <a:rPr lang="en-US" spc="-40" dirty="0"/>
              <a:t>within </a:t>
            </a:r>
            <a:r>
              <a:rPr lang="en-US" spc="-105" dirty="0"/>
              <a:t>a </a:t>
            </a:r>
            <a:r>
              <a:rPr lang="en-US" spc="-5" dirty="0"/>
              <a:t>bucket.  </a:t>
            </a:r>
          </a:p>
          <a:p>
            <a:pPr marL="391795" marR="5080" lvl="1">
              <a:lnSpc>
                <a:spcPct val="125000"/>
              </a:lnSpc>
              <a:spcBef>
                <a:spcPts val="100"/>
              </a:spcBef>
            </a:pPr>
            <a:r>
              <a:rPr lang="en-US" spc="-114" dirty="0"/>
              <a:t>Every </a:t>
            </a:r>
            <a:r>
              <a:rPr lang="en-US" spc="-10" dirty="0"/>
              <a:t>object </a:t>
            </a:r>
            <a:r>
              <a:rPr lang="en-US" spc="-80" dirty="0"/>
              <a:t>in </a:t>
            </a:r>
            <a:r>
              <a:rPr lang="en-US" spc="-105" dirty="0"/>
              <a:t>a </a:t>
            </a:r>
            <a:r>
              <a:rPr lang="en-US" spc="-5" dirty="0"/>
              <a:t>bucket </a:t>
            </a:r>
            <a:r>
              <a:rPr lang="en-US" spc="-75" dirty="0"/>
              <a:t>has </a:t>
            </a:r>
            <a:r>
              <a:rPr lang="en-US" spc="-55" dirty="0"/>
              <a:t>exactly one</a:t>
            </a:r>
            <a:r>
              <a:rPr lang="en-US" spc="430" dirty="0"/>
              <a:t> </a:t>
            </a:r>
            <a:r>
              <a:rPr lang="en-US" spc="-70" dirty="0"/>
              <a:t>key</a:t>
            </a:r>
          </a:p>
          <a:p>
            <a:pPr marL="391795" marR="5080" lvl="1">
              <a:lnSpc>
                <a:spcPct val="125000"/>
              </a:lnSpc>
              <a:spcBef>
                <a:spcPts val="100"/>
              </a:spcBef>
            </a:pPr>
            <a:r>
              <a:rPr lang="en-US" spc="-35" dirty="0"/>
              <a:t>Combination </a:t>
            </a:r>
            <a:r>
              <a:rPr lang="en-US" spc="-30" dirty="0"/>
              <a:t>of </a:t>
            </a:r>
            <a:r>
              <a:rPr lang="en-US" spc="-105" dirty="0"/>
              <a:t>a </a:t>
            </a:r>
            <a:r>
              <a:rPr lang="en-US" spc="-5" dirty="0"/>
              <a:t>bucket name, object </a:t>
            </a:r>
            <a:r>
              <a:rPr lang="en-US" spc="-70" dirty="0"/>
              <a:t>key </a:t>
            </a:r>
            <a:r>
              <a:rPr lang="en-US" spc="-160" dirty="0"/>
              <a:t>&amp; </a:t>
            </a:r>
            <a:r>
              <a:rPr lang="en-US" spc="-70" dirty="0"/>
              <a:t>version </a:t>
            </a:r>
            <a:r>
              <a:rPr lang="en-US" spc="-135" dirty="0"/>
              <a:t>ID  </a:t>
            </a:r>
            <a:r>
              <a:rPr lang="en-US" spc="-70" dirty="0"/>
              <a:t>uniquely </a:t>
            </a:r>
            <a:r>
              <a:rPr lang="en-US" spc="-55" dirty="0"/>
              <a:t>identify each</a:t>
            </a:r>
            <a:r>
              <a:rPr lang="en-US" spc="120" dirty="0"/>
              <a:t> </a:t>
            </a:r>
            <a:r>
              <a:rPr lang="en-US" spc="-10" dirty="0"/>
              <a:t>object</a:t>
            </a:r>
          </a:p>
          <a:p>
            <a:pPr lvl="1"/>
            <a:endParaRPr lang="en-US" spc="-80" dirty="0">
              <a:cs typeface="Arial"/>
            </a:endParaRPr>
          </a:p>
        </p:txBody>
      </p:sp>
      <p:sp>
        <p:nvSpPr>
          <p:cNvPr id="4" name="Footer Placeholder 3">
            <a:extLst>
              <a:ext uri="{FF2B5EF4-FFF2-40B4-BE49-F238E27FC236}">
                <a16:creationId xmlns:a16="http://schemas.microsoft.com/office/drawing/2014/main" id="{A0C51577-6008-2040-A3EE-18E3826040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09F54345-E71B-1C4C-AAAE-09625188E0C5}"/>
              </a:ext>
            </a:extLst>
          </p:cNvPr>
          <p:cNvSpPr>
            <a:spLocks noGrp="1"/>
          </p:cNvSpPr>
          <p:nvPr>
            <p:ph type="sldNum" sz="quarter" idx="12"/>
          </p:nvPr>
        </p:nvSpPr>
        <p:spPr/>
        <p:txBody>
          <a:bodyPr/>
          <a:lstStyle/>
          <a:p>
            <a:fld id="{A89303E2-24A7-45FB-8F9B-C98A0FA0F4CA}" type="slidenum">
              <a:rPr lang="en-US" smtClean="0"/>
              <a:t>61</a:t>
            </a:fld>
            <a:endParaRPr lang="en-US" dirty="0"/>
          </a:p>
        </p:txBody>
      </p:sp>
    </p:spTree>
    <p:extLst>
      <p:ext uri="{BB962C8B-B14F-4D97-AF65-F5344CB8AC3E}">
        <p14:creationId xmlns:p14="http://schemas.microsoft.com/office/powerpoint/2010/main" val="4238633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F011-5744-B54C-B6E0-104D7DDEC09C}"/>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5D85F9-4DAB-A448-BC39-D0B355839C68}"/>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E8ED5A38-32B3-6C49-99FF-0160507B642F}"/>
              </a:ext>
            </a:extLst>
          </p:cNvPr>
          <p:cNvSpPr>
            <a:spLocks noGrp="1"/>
          </p:cNvSpPr>
          <p:nvPr>
            <p:ph type="sldNum" sz="quarter" idx="12"/>
          </p:nvPr>
        </p:nvSpPr>
        <p:spPr/>
        <p:txBody>
          <a:bodyPr/>
          <a:lstStyle/>
          <a:p>
            <a:fld id="{A89303E2-24A7-45FB-8F9B-C98A0FA0F4CA}" type="slidenum">
              <a:rPr lang="en-US" smtClean="0"/>
              <a:t>62</a:t>
            </a:fld>
            <a:endParaRPr lang="en-US" dirty="0"/>
          </a:p>
        </p:txBody>
      </p:sp>
      <p:sp>
        <p:nvSpPr>
          <p:cNvPr id="5" name="object 2">
            <a:extLst>
              <a:ext uri="{FF2B5EF4-FFF2-40B4-BE49-F238E27FC236}">
                <a16:creationId xmlns:a16="http://schemas.microsoft.com/office/drawing/2014/main" id="{4D9B3703-F5B6-884D-9520-0D6CCF376350}"/>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6" name="object 3">
            <a:extLst>
              <a:ext uri="{FF2B5EF4-FFF2-40B4-BE49-F238E27FC236}">
                <a16:creationId xmlns:a16="http://schemas.microsoft.com/office/drawing/2014/main" id="{CA8DEB8B-0584-1C4E-8891-2A91016D5FFD}"/>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7" name="object 4">
            <a:extLst>
              <a:ext uri="{FF2B5EF4-FFF2-40B4-BE49-F238E27FC236}">
                <a16:creationId xmlns:a16="http://schemas.microsoft.com/office/drawing/2014/main" id="{79DBB38C-17BE-DF4C-8CC4-EF54FAC73279}"/>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192D007F-3836-8E47-8F93-BA984A24E4F0}"/>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9" name="object 6">
            <a:extLst>
              <a:ext uri="{FF2B5EF4-FFF2-40B4-BE49-F238E27FC236}">
                <a16:creationId xmlns:a16="http://schemas.microsoft.com/office/drawing/2014/main" id="{AA29566B-FB3E-534B-A14A-E95107C2DDFE}"/>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937862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552-F4F6-4342-B4FB-6EC31DDBF05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BE106F-5846-3446-9CE6-7E1026343BD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488740-1E5F-AE4E-A8B0-F76F31B3554B}"/>
              </a:ext>
            </a:extLst>
          </p:cNvPr>
          <p:cNvSpPr>
            <a:spLocks noGrp="1"/>
          </p:cNvSpPr>
          <p:nvPr>
            <p:ph type="sldNum" sz="quarter" idx="12"/>
          </p:nvPr>
        </p:nvSpPr>
        <p:spPr/>
        <p:txBody>
          <a:bodyPr/>
          <a:lstStyle/>
          <a:p>
            <a:fld id="{A89303E2-24A7-45FB-8F9B-C98A0FA0F4CA}" type="slidenum">
              <a:rPr lang="en-US" smtClean="0"/>
              <a:t>63</a:t>
            </a:fld>
            <a:endParaRPr lang="en-US" dirty="0"/>
          </a:p>
        </p:txBody>
      </p:sp>
      <p:sp>
        <p:nvSpPr>
          <p:cNvPr id="5" name="object 2">
            <a:extLst>
              <a:ext uri="{FF2B5EF4-FFF2-40B4-BE49-F238E27FC236}">
                <a16:creationId xmlns:a16="http://schemas.microsoft.com/office/drawing/2014/main" id="{7F84F6DB-9679-1644-8016-5359DC20C696}"/>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 name="object 3">
            <a:extLst>
              <a:ext uri="{FF2B5EF4-FFF2-40B4-BE49-F238E27FC236}">
                <a16:creationId xmlns:a16="http://schemas.microsoft.com/office/drawing/2014/main" id="{3B49D649-B0EC-D04C-A00C-85683A6FCA91}"/>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7" name="object 4">
            <a:extLst>
              <a:ext uri="{FF2B5EF4-FFF2-40B4-BE49-F238E27FC236}">
                <a16:creationId xmlns:a16="http://schemas.microsoft.com/office/drawing/2014/main" id="{71B02E07-EC0A-314A-A3FB-8FC666D51832}"/>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8" name="object 5">
            <a:extLst>
              <a:ext uri="{FF2B5EF4-FFF2-40B4-BE49-F238E27FC236}">
                <a16:creationId xmlns:a16="http://schemas.microsoft.com/office/drawing/2014/main" id="{56542E43-5CD8-5243-9D15-004CD1450FF8}"/>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9" name="object 6">
            <a:extLst>
              <a:ext uri="{FF2B5EF4-FFF2-40B4-BE49-F238E27FC236}">
                <a16:creationId xmlns:a16="http://schemas.microsoft.com/office/drawing/2014/main" id="{6C2C2402-73D3-6943-AD18-365286632655}"/>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0" name="object 12">
            <a:extLst>
              <a:ext uri="{FF2B5EF4-FFF2-40B4-BE49-F238E27FC236}">
                <a16:creationId xmlns:a16="http://schemas.microsoft.com/office/drawing/2014/main" id="{88BEC25C-472C-944F-BFF5-BAE970397F94}"/>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11" name="object 13">
            <a:extLst>
              <a:ext uri="{FF2B5EF4-FFF2-40B4-BE49-F238E27FC236}">
                <a16:creationId xmlns:a16="http://schemas.microsoft.com/office/drawing/2014/main" id="{50923E77-6D5E-AD4D-9FC9-F451A763D242}"/>
              </a:ext>
            </a:extLst>
          </p:cNvPr>
          <p:cNvSpPr txBox="1"/>
          <p:nvPr/>
        </p:nvSpPr>
        <p:spPr>
          <a:xfrm>
            <a:off x="3670300" y="4889500"/>
            <a:ext cx="18034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2" name="object 14">
            <a:extLst>
              <a:ext uri="{FF2B5EF4-FFF2-40B4-BE49-F238E27FC236}">
                <a16:creationId xmlns:a16="http://schemas.microsoft.com/office/drawing/2014/main" id="{24F41BD0-1738-F84F-A973-A25A049C24F0}"/>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3" name="object 15">
            <a:extLst>
              <a:ext uri="{FF2B5EF4-FFF2-40B4-BE49-F238E27FC236}">
                <a16:creationId xmlns:a16="http://schemas.microsoft.com/office/drawing/2014/main" id="{8139D389-B40E-BA4D-8810-098E9F414C18}"/>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4" name="object 16">
            <a:extLst>
              <a:ext uri="{FF2B5EF4-FFF2-40B4-BE49-F238E27FC236}">
                <a16:creationId xmlns:a16="http://schemas.microsoft.com/office/drawing/2014/main" id="{781B5F04-9A0C-C74B-8468-5D77B2E3662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5" name="object 17">
            <a:extLst>
              <a:ext uri="{FF2B5EF4-FFF2-40B4-BE49-F238E27FC236}">
                <a16:creationId xmlns:a16="http://schemas.microsoft.com/office/drawing/2014/main" id="{BECBAB21-F7C0-7841-99DB-F261150D908B}"/>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6" name="object 18">
            <a:extLst>
              <a:ext uri="{FF2B5EF4-FFF2-40B4-BE49-F238E27FC236}">
                <a16:creationId xmlns:a16="http://schemas.microsoft.com/office/drawing/2014/main" id="{500748DD-C83A-C349-A65A-5E9D3DE7D6ED}"/>
              </a:ext>
            </a:extLst>
          </p:cNvPr>
          <p:cNvSpPr txBox="1"/>
          <p:nvPr/>
        </p:nvSpPr>
        <p:spPr>
          <a:xfrm>
            <a:off x="33020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7" name="object 19">
            <a:extLst>
              <a:ext uri="{FF2B5EF4-FFF2-40B4-BE49-F238E27FC236}">
                <a16:creationId xmlns:a16="http://schemas.microsoft.com/office/drawing/2014/main" id="{DBBAE221-4465-E64A-8AF7-4F7C0233BF46}"/>
              </a:ext>
            </a:extLst>
          </p:cNvPr>
          <p:cNvSpPr txBox="1"/>
          <p:nvPr/>
        </p:nvSpPr>
        <p:spPr>
          <a:xfrm>
            <a:off x="46609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8" name="object 20">
            <a:extLst>
              <a:ext uri="{FF2B5EF4-FFF2-40B4-BE49-F238E27FC236}">
                <a16:creationId xmlns:a16="http://schemas.microsoft.com/office/drawing/2014/main" id="{0556AFB4-43D1-054A-B070-820A6A2B9444}"/>
              </a:ext>
            </a:extLst>
          </p:cNvPr>
          <p:cNvSpPr txBox="1"/>
          <p:nvPr/>
        </p:nvSpPr>
        <p:spPr>
          <a:xfrm>
            <a:off x="641350" y="4889500"/>
            <a:ext cx="1822450" cy="482600"/>
          </a:xfrm>
          <a:prstGeom prst="rect">
            <a:avLst/>
          </a:prstGeom>
          <a:solidFill>
            <a:srgbClr val="086CB6"/>
          </a:solidFill>
        </p:spPr>
        <p:txBody>
          <a:bodyPr vert="horz" wrap="square" lIns="0" tIns="104775" rIns="0" bIns="0" rtlCol="0">
            <a:spAutoFit/>
          </a:bodyPr>
          <a:lstStyle/>
          <a:p>
            <a:pPr marL="58356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9" name="object 21">
            <a:extLst>
              <a:ext uri="{FF2B5EF4-FFF2-40B4-BE49-F238E27FC236}">
                <a16:creationId xmlns:a16="http://schemas.microsoft.com/office/drawing/2014/main" id="{E2468579-A8AA-7045-B6AB-69B580663E82}"/>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0" name="object 22">
            <a:extLst>
              <a:ext uri="{FF2B5EF4-FFF2-40B4-BE49-F238E27FC236}">
                <a16:creationId xmlns:a16="http://schemas.microsoft.com/office/drawing/2014/main" id="{43CFACB7-5174-EB4E-9A8E-7C6E31AA5BA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1" name="object 23">
            <a:extLst>
              <a:ext uri="{FF2B5EF4-FFF2-40B4-BE49-F238E27FC236}">
                <a16:creationId xmlns:a16="http://schemas.microsoft.com/office/drawing/2014/main" id="{1A9D9155-478F-4B4D-836C-5C966EAB086F}"/>
              </a:ext>
            </a:extLst>
          </p:cNvPr>
          <p:cNvSpPr txBox="1"/>
          <p:nvPr/>
        </p:nvSpPr>
        <p:spPr>
          <a:xfrm>
            <a:off x="2921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2" name="object 24">
            <a:extLst>
              <a:ext uri="{FF2B5EF4-FFF2-40B4-BE49-F238E27FC236}">
                <a16:creationId xmlns:a16="http://schemas.microsoft.com/office/drawing/2014/main" id="{E27FF089-5AA6-BD4C-8886-82711497A2A4}"/>
              </a:ext>
            </a:extLst>
          </p:cNvPr>
          <p:cNvSpPr txBox="1"/>
          <p:nvPr/>
        </p:nvSpPr>
        <p:spPr>
          <a:xfrm>
            <a:off x="1651000" y="5715000"/>
            <a:ext cx="1181100" cy="381000"/>
          </a:xfrm>
          <a:prstGeom prst="rect">
            <a:avLst/>
          </a:prstGeom>
          <a:solidFill>
            <a:srgbClr val="81A350"/>
          </a:solidFill>
        </p:spPr>
        <p:txBody>
          <a:bodyPr vert="horz" wrap="square" lIns="0" tIns="51435" rIns="0" bIns="0" rtlCol="0">
            <a:spAutoFit/>
          </a:bodyPr>
          <a:lstStyle/>
          <a:p>
            <a:pPr marL="287655">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3" name="object 25">
            <a:extLst>
              <a:ext uri="{FF2B5EF4-FFF2-40B4-BE49-F238E27FC236}">
                <a16:creationId xmlns:a16="http://schemas.microsoft.com/office/drawing/2014/main" id="{93CBD81E-1D10-7544-B4AA-12A13A209B21}"/>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4" name="object 26">
            <a:extLst>
              <a:ext uri="{FF2B5EF4-FFF2-40B4-BE49-F238E27FC236}">
                <a16:creationId xmlns:a16="http://schemas.microsoft.com/office/drawing/2014/main" id="{439B7DF6-054E-4746-966C-E0742F0556A9}"/>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5" name="object 27">
            <a:extLst>
              <a:ext uri="{FF2B5EF4-FFF2-40B4-BE49-F238E27FC236}">
                <a16:creationId xmlns:a16="http://schemas.microsoft.com/office/drawing/2014/main" id="{D6EC6BF3-48B6-E042-AECF-6F9E3A75C2DC}"/>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6" name="object 28">
            <a:extLst>
              <a:ext uri="{FF2B5EF4-FFF2-40B4-BE49-F238E27FC236}">
                <a16:creationId xmlns:a16="http://schemas.microsoft.com/office/drawing/2014/main" id="{F0708188-20B6-414C-8A1A-138A94FBCF13}"/>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7" name="object 29">
            <a:extLst>
              <a:ext uri="{FF2B5EF4-FFF2-40B4-BE49-F238E27FC236}">
                <a16:creationId xmlns:a16="http://schemas.microsoft.com/office/drawing/2014/main" id="{EB2B190C-0F3C-AE45-B4E8-6AC7DBAAC8DB}"/>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8" name="object 30">
            <a:extLst>
              <a:ext uri="{FF2B5EF4-FFF2-40B4-BE49-F238E27FC236}">
                <a16:creationId xmlns:a16="http://schemas.microsoft.com/office/drawing/2014/main" id="{FD17A80A-A496-D246-A43B-C7E0B060A57F}"/>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9" name="object 31">
            <a:extLst>
              <a:ext uri="{FF2B5EF4-FFF2-40B4-BE49-F238E27FC236}">
                <a16:creationId xmlns:a16="http://schemas.microsoft.com/office/drawing/2014/main" id="{8C145D22-B96D-2F4F-8ED7-EA4EDADA4D96}"/>
              </a:ext>
            </a:extLst>
          </p:cNvPr>
          <p:cNvSpPr txBox="1"/>
          <p:nvPr/>
        </p:nvSpPr>
        <p:spPr>
          <a:xfrm>
            <a:off x="6680200" y="4889500"/>
            <a:ext cx="18288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30" name="object 32">
            <a:extLst>
              <a:ext uri="{FF2B5EF4-FFF2-40B4-BE49-F238E27FC236}">
                <a16:creationId xmlns:a16="http://schemas.microsoft.com/office/drawing/2014/main" id="{8AC5B220-A05E-D741-9F28-EF7DD161E5DB}"/>
              </a:ext>
            </a:extLst>
          </p:cNvPr>
          <p:cNvSpPr txBox="1"/>
          <p:nvPr/>
        </p:nvSpPr>
        <p:spPr>
          <a:xfrm>
            <a:off x="63119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1" name="object 33">
            <a:extLst>
              <a:ext uri="{FF2B5EF4-FFF2-40B4-BE49-F238E27FC236}">
                <a16:creationId xmlns:a16="http://schemas.microsoft.com/office/drawing/2014/main" id="{1ED4D0FD-35E6-E64F-BB0A-E1B2DAB554E9}"/>
              </a:ext>
            </a:extLst>
          </p:cNvPr>
          <p:cNvSpPr txBox="1"/>
          <p:nvPr/>
        </p:nvSpPr>
        <p:spPr>
          <a:xfrm>
            <a:off x="76708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2" name="object 2">
            <a:extLst>
              <a:ext uri="{FF2B5EF4-FFF2-40B4-BE49-F238E27FC236}">
                <a16:creationId xmlns:a16="http://schemas.microsoft.com/office/drawing/2014/main" id="{F80EDB5D-98E8-4C43-926F-7D6D9E504ECA}"/>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33" name="object 3">
            <a:extLst>
              <a:ext uri="{FF2B5EF4-FFF2-40B4-BE49-F238E27FC236}">
                <a16:creationId xmlns:a16="http://schemas.microsoft.com/office/drawing/2014/main" id="{C18D253F-1069-2141-AAEC-8036A43457F1}"/>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34" name="object 4">
            <a:extLst>
              <a:ext uri="{FF2B5EF4-FFF2-40B4-BE49-F238E27FC236}">
                <a16:creationId xmlns:a16="http://schemas.microsoft.com/office/drawing/2014/main" id="{5FD8DF1C-7B54-C547-B28C-03445120F5D0}"/>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35" name="object 5">
            <a:extLst>
              <a:ext uri="{FF2B5EF4-FFF2-40B4-BE49-F238E27FC236}">
                <a16:creationId xmlns:a16="http://schemas.microsoft.com/office/drawing/2014/main" id="{79E98467-354E-D04D-8A04-EA58073D08AD}"/>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36" name="object 6">
            <a:extLst>
              <a:ext uri="{FF2B5EF4-FFF2-40B4-BE49-F238E27FC236}">
                <a16:creationId xmlns:a16="http://schemas.microsoft.com/office/drawing/2014/main" id="{CB69ACF5-2E2E-7D4F-85B7-60D585C99600}"/>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1242292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D552-F4F6-4342-B4FB-6EC31DDBF05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CABE106F-5846-3446-9CE6-7E1026343BD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20488740-1E5F-AE4E-A8B0-F76F31B3554B}"/>
              </a:ext>
            </a:extLst>
          </p:cNvPr>
          <p:cNvSpPr>
            <a:spLocks noGrp="1"/>
          </p:cNvSpPr>
          <p:nvPr>
            <p:ph type="sldNum" sz="quarter" idx="12"/>
          </p:nvPr>
        </p:nvSpPr>
        <p:spPr/>
        <p:txBody>
          <a:bodyPr/>
          <a:lstStyle/>
          <a:p>
            <a:fld id="{A89303E2-24A7-45FB-8F9B-C98A0FA0F4CA}" type="slidenum">
              <a:rPr lang="en-US" smtClean="0"/>
              <a:t>64</a:t>
            </a:fld>
            <a:endParaRPr lang="en-US" dirty="0"/>
          </a:p>
        </p:txBody>
      </p:sp>
      <p:sp>
        <p:nvSpPr>
          <p:cNvPr id="5" name="object 2">
            <a:extLst>
              <a:ext uri="{FF2B5EF4-FFF2-40B4-BE49-F238E27FC236}">
                <a16:creationId xmlns:a16="http://schemas.microsoft.com/office/drawing/2014/main" id="{7F84F6DB-9679-1644-8016-5359DC20C696}"/>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 name="object 3">
            <a:extLst>
              <a:ext uri="{FF2B5EF4-FFF2-40B4-BE49-F238E27FC236}">
                <a16:creationId xmlns:a16="http://schemas.microsoft.com/office/drawing/2014/main" id="{3B49D649-B0EC-D04C-A00C-85683A6FCA91}"/>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7" name="object 4">
            <a:extLst>
              <a:ext uri="{FF2B5EF4-FFF2-40B4-BE49-F238E27FC236}">
                <a16:creationId xmlns:a16="http://schemas.microsoft.com/office/drawing/2014/main" id="{71B02E07-EC0A-314A-A3FB-8FC666D51832}"/>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8" name="object 5">
            <a:extLst>
              <a:ext uri="{FF2B5EF4-FFF2-40B4-BE49-F238E27FC236}">
                <a16:creationId xmlns:a16="http://schemas.microsoft.com/office/drawing/2014/main" id="{56542E43-5CD8-5243-9D15-004CD1450FF8}"/>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9" name="object 6">
            <a:extLst>
              <a:ext uri="{FF2B5EF4-FFF2-40B4-BE49-F238E27FC236}">
                <a16:creationId xmlns:a16="http://schemas.microsoft.com/office/drawing/2014/main" id="{6C2C2402-73D3-6943-AD18-365286632655}"/>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10" name="object 12">
            <a:extLst>
              <a:ext uri="{FF2B5EF4-FFF2-40B4-BE49-F238E27FC236}">
                <a16:creationId xmlns:a16="http://schemas.microsoft.com/office/drawing/2014/main" id="{88BEC25C-472C-944F-BFF5-BAE970397F94}"/>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11" name="object 13">
            <a:extLst>
              <a:ext uri="{FF2B5EF4-FFF2-40B4-BE49-F238E27FC236}">
                <a16:creationId xmlns:a16="http://schemas.microsoft.com/office/drawing/2014/main" id="{50923E77-6D5E-AD4D-9FC9-F451A763D242}"/>
              </a:ext>
            </a:extLst>
          </p:cNvPr>
          <p:cNvSpPr txBox="1"/>
          <p:nvPr/>
        </p:nvSpPr>
        <p:spPr>
          <a:xfrm>
            <a:off x="3670300" y="4889500"/>
            <a:ext cx="18034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2" name="object 14">
            <a:extLst>
              <a:ext uri="{FF2B5EF4-FFF2-40B4-BE49-F238E27FC236}">
                <a16:creationId xmlns:a16="http://schemas.microsoft.com/office/drawing/2014/main" id="{24F41BD0-1738-F84F-A973-A25A049C24F0}"/>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3" name="object 15">
            <a:extLst>
              <a:ext uri="{FF2B5EF4-FFF2-40B4-BE49-F238E27FC236}">
                <a16:creationId xmlns:a16="http://schemas.microsoft.com/office/drawing/2014/main" id="{8139D389-B40E-BA4D-8810-098E9F414C18}"/>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4" name="object 16">
            <a:extLst>
              <a:ext uri="{FF2B5EF4-FFF2-40B4-BE49-F238E27FC236}">
                <a16:creationId xmlns:a16="http://schemas.microsoft.com/office/drawing/2014/main" id="{781B5F04-9A0C-C74B-8468-5D77B2E3662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5" name="object 17">
            <a:extLst>
              <a:ext uri="{FF2B5EF4-FFF2-40B4-BE49-F238E27FC236}">
                <a16:creationId xmlns:a16="http://schemas.microsoft.com/office/drawing/2014/main" id="{BECBAB21-F7C0-7841-99DB-F261150D908B}"/>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16" name="object 18">
            <a:extLst>
              <a:ext uri="{FF2B5EF4-FFF2-40B4-BE49-F238E27FC236}">
                <a16:creationId xmlns:a16="http://schemas.microsoft.com/office/drawing/2014/main" id="{500748DD-C83A-C349-A65A-5E9D3DE7D6ED}"/>
              </a:ext>
            </a:extLst>
          </p:cNvPr>
          <p:cNvSpPr txBox="1"/>
          <p:nvPr/>
        </p:nvSpPr>
        <p:spPr>
          <a:xfrm>
            <a:off x="33020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7" name="object 19">
            <a:extLst>
              <a:ext uri="{FF2B5EF4-FFF2-40B4-BE49-F238E27FC236}">
                <a16:creationId xmlns:a16="http://schemas.microsoft.com/office/drawing/2014/main" id="{DBBAE221-4465-E64A-8AF7-4F7C0233BF46}"/>
              </a:ext>
            </a:extLst>
          </p:cNvPr>
          <p:cNvSpPr txBox="1"/>
          <p:nvPr/>
        </p:nvSpPr>
        <p:spPr>
          <a:xfrm>
            <a:off x="46609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18" name="object 20">
            <a:extLst>
              <a:ext uri="{FF2B5EF4-FFF2-40B4-BE49-F238E27FC236}">
                <a16:creationId xmlns:a16="http://schemas.microsoft.com/office/drawing/2014/main" id="{0556AFB4-43D1-054A-B070-820A6A2B9444}"/>
              </a:ext>
            </a:extLst>
          </p:cNvPr>
          <p:cNvSpPr txBox="1"/>
          <p:nvPr/>
        </p:nvSpPr>
        <p:spPr>
          <a:xfrm>
            <a:off x="641350" y="4889500"/>
            <a:ext cx="1822450" cy="482600"/>
          </a:xfrm>
          <a:prstGeom prst="rect">
            <a:avLst/>
          </a:prstGeom>
          <a:solidFill>
            <a:srgbClr val="086CB6"/>
          </a:solidFill>
        </p:spPr>
        <p:txBody>
          <a:bodyPr vert="horz" wrap="square" lIns="0" tIns="104775" rIns="0" bIns="0" rtlCol="0">
            <a:spAutoFit/>
          </a:bodyPr>
          <a:lstStyle/>
          <a:p>
            <a:pPr marL="58356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19" name="object 21">
            <a:extLst>
              <a:ext uri="{FF2B5EF4-FFF2-40B4-BE49-F238E27FC236}">
                <a16:creationId xmlns:a16="http://schemas.microsoft.com/office/drawing/2014/main" id="{E2468579-A8AA-7045-B6AB-69B580663E82}"/>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0" name="object 22">
            <a:extLst>
              <a:ext uri="{FF2B5EF4-FFF2-40B4-BE49-F238E27FC236}">
                <a16:creationId xmlns:a16="http://schemas.microsoft.com/office/drawing/2014/main" id="{43CFACB7-5174-EB4E-9A8E-7C6E31AA5BA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1" name="object 23">
            <a:extLst>
              <a:ext uri="{FF2B5EF4-FFF2-40B4-BE49-F238E27FC236}">
                <a16:creationId xmlns:a16="http://schemas.microsoft.com/office/drawing/2014/main" id="{1A9D9155-478F-4B4D-836C-5C966EAB086F}"/>
              </a:ext>
            </a:extLst>
          </p:cNvPr>
          <p:cNvSpPr txBox="1"/>
          <p:nvPr/>
        </p:nvSpPr>
        <p:spPr>
          <a:xfrm>
            <a:off x="2921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2" name="object 24">
            <a:extLst>
              <a:ext uri="{FF2B5EF4-FFF2-40B4-BE49-F238E27FC236}">
                <a16:creationId xmlns:a16="http://schemas.microsoft.com/office/drawing/2014/main" id="{E27FF089-5AA6-BD4C-8886-82711497A2A4}"/>
              </a:ext>
            </a:extLst>
          </p:cNvPr>
          <p:cNvSpPr txBox="1"/>
          <p:nvPr/>
        </p:nvSpPr>
        <p:spPr>
          <a:xfrm>
            <a:off x="1651000" y="5715000"/>
            <a:ext cx="1181100" cy="381000"/>
          </a:xfrm>
          <a:prstGeom prst="rect">
            <a:avLst/>
          </a:prstGeom>
          <a:solidFill>
            <a:srgbClr val="81A350"/>
          </a:solidFill>
        </p:spPr>
        <p:txBody>
          <a:bodyPr vert="horz" wrap="square" lIns="0" tIns="51435" rIns="0" bIns="0" rtlCol="0">
            <a:spAutoFit/>
          </a:bodyPr>
          <a:lstStyle/>
          <a:p>
            <a:pPr marL="287655">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23" name="object 25">
            <a:extLst>
              <a:ext uri="{FF2B5EF4-FFF2-40B4-BE49-F238E27FC236}">
                <a16:creationId xmlns:a16="http://schemas.microsoft.com/office/drawing/2014/main" id="{93CBD81E-1D10-7544-B4AA-12A13A209B21}"/>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4" name="object 26">
            <a:extLst>
              <a:ext uri="{FF2B5EF4-FFF2-40B4-BE49-F238E27FC236}">
                <a16:creationId xmlns:a16="http://schemas.microsoft.com/office/drawing/2014/main" id="{439B7DF6-054E-4746-966C-E0742F0556A9}"/>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5" name="object 27">
            <a:extLst>
              <a:ext uri="{FF2B5EF4-FFF2-40B4-BE49-F238E27FC236}">
                <a16:creationId xmlns:a16="http://schemas.microsoft.com/office/drawing/2014/main" id="{D6EC6BF3-48B6-E042-AECF-6F9E3A75C2DC}"/>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ln>
                <a:solidFill>
                  <a:sysClr val="windowText" lastClr="000000"/>
                </a:solidFill>
              </a:ln>
            </a:endParaRPr>
          </a:p>
        </p:txBody>
      </p:sp>
      <p:sp>
        <p:nvSpPr>
          <p:cNvPr id="26" name="object 28">
            <a:extLst>
              <a:ext uri="{FF2B5EF4-FFF2-40B4-BE49-F238E27FC236}">
                <a16:creationId xmlns:a16="http://schemas.microsoft.com/office/drawing/2014/main" id="{F0708188-20B6-414C-8A1A-138A94FBCF13}"/>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7" name="object 29">
            <a:extLst>
              <a:ext uri="{FF2B5EF4-FFF2-40B4-BE49-F238E27FC236}">
                <a16:creationId xmlns:a16="http://schemas.microsoft.com/office/drawing/2014/main" id="{EB2B190C-0F3C-AE45-B4E8-6AC7DBAAC8DB}"/>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8" name="object 30">
            <a:extLst>
              <a:ext uri="{FF2B5EF4-FFF2-40B4-BE49-F238E27FC236}">
                <a16:creationId xmlns:a16="http://schemas.microsoft.com/office/drawing/2014/main" id="{FD17A80A-A496-D246-A43B-C7E0B060A57F}"/>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29" name="object 31">
            <a:extLst>
              <a:ext uri="{FF2B5EF4-FFF2-40B4-BE49-F238E27FC236}">
                <a16:creationId xmlns:a16="http://schemas.microsoft.com/office/drawing/2014/main" id="{8C145D22-B96D-2F4F-8ED7-EA4EDADA4D96}"/>
              </a:ext>
            </a:extLst>
          </p:cNvPr>
          <p:cNvSpPr txBox="1"/>
          <p:nvPr/>
        </p:nvSpPr>
        <p:spPr>
          <a:xfrm>
            <a:off x="6680200" y="4889500"/>
            <a:ext cx="1828800" cy="482600"/>
          </a:xfrm>
          <a:prstGeom prst="rect">
            <a:avLst/>
          </a:prstGeom>
          <a:solidFill>
            <a:srgbClr val="086CB6"/>
          </a:solidFill>
        </p:spPr>
        <p:txBody>
          <a:bodyPr vert="horz" wrap="square" lIns="0" tIns="104775" rIns="0" bIns="0" rtlCol="0">
            <a:spAutoFit/>
          </a:bodyPr>
          <a:lstStyle/>
          <a:p>
            <a:pPr marL="564515">
              <a:lnSpc>
                <a:spcPct val="100000"/>
              </a:lnSpc>
              <a:spcBef>
                <a:spcPts val="825"/>
              </a:spcBef>
            </a:pPr>
            <a:r>
              <a:rPr sz="1800" spc="-5" dirty="0">
                <a:solidFill>
                  <a:srgbClr val="FFFFFF"/>
                </a:solidFill>
                <a:latin typeface="Arial"/>
                <a:cs typeface="Arial"/>
              </a:rPr>
              <a:t>bucket</a:t>
            </a:r>
            <a:endParaRPr sz="1800">
              <a:latin typeface="Arial"/>
              <a:cs typeface="Arial"/>
            </a:endParaRPr>
          </a:p>
        </p:txBody>
      </p:sp>
      <p:sp>
        <p:nvSpPr>
          <p:cNvPr id="30" name="object 32">
            <a:extLst>
              <a:ext uri="{FF2B5EF4-FFF2-40B4-BE49-F238E27FC236}">
                <a16:creationId xmlns:a16="http://schemas.microsoft.com/office/drawing/2014/main" id="{8AC5B220-A05E-D741-9F28-EF7DD161E5DB}"/>
              </a:ext>
            </a:extLst>
          </p:cNvPr>
          <p:cNvSpPr txBox="1"/>
          <p:nvPr/>
        </p:nvSpPr>
        <p:spPr>
          <a:xfrm>
            <a:off x="6311900" y="5715000"/>
            <a:ext cx="1181100" cy="381000"/>
          </a:xfrm>
          <a:prstGeom prst="rect">
            <a:avLst/>
          </a:prstGeom>
          <a:solidFill>
            <a:srgbClr val="81A350"/>
          </a:solidFill>
        </p:spPr>
        <p:txBody>
          <a:bodyPr vert="horz" wrap="square" lIns="0" tIns="51435" rIns="0" bIns="0" rtlCol="0">
            <a:spAutoFit/>
          </a:bodyPr>
          <a:lstStyle/>
          <a:p>
            <a:pPr marL="28702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1" name="object 33">
            <a:extLst>
              <a:ext uri="{FF2B5EF4-FFF2-40B4-BE49-F238E27FC236}">
                <a16:creationId xmlns:a16="http://schemas.microsoft.com/office/drawing/2014/main" id="{1ED4D0FD-35E6-E64F-BB0A-E1B2DAB554E9}"/>
              </a:ext>
            </a:extLst>
          </p:cNvPr>
          <p:cNvSpPr txBox="1"/>
          <p:nvPr/>
        </p:nvSpPr>
        <p:spPr>
          <a:xfrm>
            <a:off x="7670800" y="5715000"/>
            <a:ext cx="1181100" cy="381000"/>
          </a:xfrm>
          <a:prstGeom prst="rect">
            <a:avLst/>
          </a:prstGeom>
          <a:solidFill>
            <a:srgbClr val="81A350"/>
          </a:solidFill>
        </p:spPr>
        <p:txBody>
          <a:bodyPr vert="horz" wrap="square" lIns="0" tIns="51435" rIns="0" bIns="0" rtlCol="0">
            <a:spAutoFit/>
          </a:bodyPr>
          <a:lstStyle/>
          <a:p>
            <a:pPr marL="288290">
              <a:lnSpc>
                <a:spcPct val="100000"/>
              </a:lnSpc>
              <a:spcBef>
                <a:spcPts val="405"/>
              </a:spcBef>
            </a:pPr>
            <a:r>
              <a:rPr sz="1800" spc="-10" dirty="0">
                <a:solidFill>
                  <a:srgbClr val="FFFFFF"/>
                </a:solidFill>
                <a:latin typeface="Arial"/>
                <a:cs typeface="Arial"/>
              </a:rPr>
              <a:t>object</a:t>
            </a:r>
            <a:endParaRPr sz="1800">
              <a:latin typeface="Arial"/>
              <a:cs typeface="Arial"/>
            </a:endParaRPr>
          </a:p>
        </p:txBody>
      </p:sp>
      <p:sp>
        <p:nvSpPr>
          <p:cNvPr id="32" name="object 2">
            <a:extLst>
              <a:ext uri="{FF2B5EF4-FFF2-40B4-BE49-F238E27FC236}">
                <a16:creationId xmlns:a16="http://schemas.microsoft.com/office/drawing/2014/main" id="{F80EDB5D-98E8-4C43-926F-7D6D9E504ECA}"/>
              </a:ext>
            </a:extLst>
          </p:cNvPr>
          <p:cNvSpPr txBox="1"/>
          <p:nvPr/>
        </p:nvSpPr>
        <p:spPr>
          <a:xfrm>
            <a:off x="1516176" y="3059026"/>
            <a:ext cx="611187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Arial"/>
                <a:cs typeface="Arial"/>
              </a:rPr>
              <a:t>Bucket </a:t>
            </a:r>
            <a:r>
              <a:rPr sz="3200" spc="-75" dirty="0">
                <a:latin typeface="Arial"/>
                <a:cs typeface="Arial"/>
              </a:rPr>
              <a:t>Name </a:t>
            </a:r>
            <a:r>
              <a:rPr sz="3200" spc="50" dirty="0">
                <a:latin typeface="Arial"/>
                <a:cs typeface="Arial"/>
              </a:rPr>
              <a:t>+ </a:t>
            </a:r>
            <a:r>
              <a:rPr sz="3200" spc="-30" dirty="0">
                <a:latin typeface="Arial"/>
                <a:cs typeface="Arial"/>
              </a:rPr>
              <a:t>Object </a:t>
            </a:r>
            <a:r>
              <a:rPr sz="3200" spc="-75" dirty="0">
                <a:latin typeface="Arial"/>
                <a:cs typeface="Arial"/>
              </a:rPr>
              <a:t>Name</a:t>
            </a:r>
            <a:r>
              <a:rPr sz="3200" spc="30" dirty="0">
                <a:latin typeface="Arial"/>
                <a:cs typeface="Arial"/>
              </a:rPr>
              <a:t> </a:t>
            </a:r>
            <a:r>
              <a:rPr sz="3200" spc="-170" dirty="0">
                <a:latin typeface="Arial"/>
                <a:cs typeface="Arial"/>
              </a:rPr>
              <a:t>(key)</a:t>
            </a:r>
            <a:endParaRPr sz="3200" dirty="0">
              <a:latin typeface="Arial"/>
              <a:cs typeface="Arial"/>
            </a:endParaRPr>
          </a:p>
        </p:txBody>
      </p:sp>
      <p:sp>
        <p:nvSpPr>
          <p:cNvPr id="33" name="object 3">
            <a:extLst>
              <a:ext uri="{FF2B5EF4-FFF2-40B4-BE49-F238E27FC236}">
                <a16:creationId xmlns:a16="http://schemas.microsoft.com/office/drawing/2014/main" id="{C18D253F-1069-2141-AAEC-8036A43457F1}"/>
              </a:ext>
            </a:extLst>
          </p:cNvPr>
          <p:cNvSpPr txBox="1"/>
          <p:nvPr/>
        </p:nvSpPr>
        <p:spPr>
          <a:xfrm>
            <a:off x="3363950" y="1828800"/>
            <a:ext cx="2416175" cy="452120"/>
          </a:xfrm>
          <a:prstGeom prst="rect">
            <a:avLst/>
          </a:prstGeom>
        </p:spPr>
        <p:txBody>
          <a:bodyPr vert="horz" wrap="square" lIns="0" tIns="12700" rIns="0" bIns="0" rtlCol="0">
            <a:spAutoFit/>
          </a:bodyPr>
          <a:lstStyle/>
          <a:p>
            <a:pPr marL="12700">
              <a:lnSpc>
                <a:spcPct val="100000"/>
              </a:lnSpc>
              <a:spcBef>
                <a:spcPts val="100"/>
              </a:spcBef>
            </a:pPr>
            <a:r>
              <a:rPr sz="2800" spc="-75" dirty="0">
                <a:latin typeface="Arial"/>
                <a:cs typeface="Arial"/>
              </a:rPr>
              <a:t>Globally</a:t>
            </a:r>
            <a:r>
              <a:rPr sz="2800" spc="-50" dirty="0">
                <a:latin typeface="Arial"/>
                <a:cs typeface="Arial"/>
              </a:rPr>
              <a:t> </a:t>
            </a:r>
            <a:r>
              <a:rPr sz="2800" spc="-65" dirty="0">
                <a:latin typeface="Arial"/>
                <a:cs typeface="Arial"/>
              </a:rPr>
              <a:t>Unique</a:t>
            </a:r>
            <a:endParaRPr sz="2800">
              <a:latin typeface="Arial"/>
              <a:cs typeface="Arial"/>
            </a:endParaRPr>
          </a:p>
        </p:txBody>
      </p:sp>
      <p:sp>
        <p:nvSpPr>
          <p:cNvPr id="34" name="object 4">
            <a:extLst>
              <a:ext uri="{FF2B5EF4-FFF2-40B4-BE49-F238E27FC236}">
                <a16:creationId xmlns:a16="http://schemas.microsoft.com/office/drawing/2014/main" id="{5FD8DF1C-7B54-C547-B28C-03445120F5D0}"/>
              </a:ext>
            </a:extLst>
          </p:cNvPr>
          <p:cNvSpPr/>
          <p:nvPr/>
        </p:nvSpPr>
        <p:spPr>
          <a:xfrm>
            <a:off x="4472940" y="2486106"/>
            <a:ext cx="198120" cy="421808"/>
          </a:xfrm>
          <a:prstGeom prst="rect">
            <a:avLst/>
          </a:prstGeom>
          <a:blipFill>
            <a:blip r:embed="rId2" cstate="print"/>
            <a:stretch>
              <a:fillRect/>
            </a:stretch>
          </a:blipFill>
        </p:spPr>
        <p:txBody>
          <a:bodyPr wrap="square" lIns="0" tIns="0" rIns="0" bIns="0" rtlCol="0"/>
          <a:lstStyle/>
          <a:p>
            <a:endParaRPr/>
          </a:p>
        </p:txBody>
      </p:sp>
      <p:sp>
        <p:nvSpPr>
          <p:cNvPr id="35" name="object 5">
            <a:extLst>
              <a:ext uri="{FF2B5EF4-FFF2-40B4-BE49-F238E27FC236}">
                <a16:creationId xmlns:a16="http://schemas.microsoft.com/office/drawing/2014/main" id="{79E98467-354E-D04D-8A04-EA58073D08AD}"/>
              </a:ext>
            </a:extLst>
          </p:cNvPr>
          <p:cNvSpPr/>
          <p:nvPr/>
        </p:nvSpPr>
        <p:spPr>
          <a:xfrm>
            <a:off x="4572000" y="2504526"/>
            <a:ext cx="0" cy="241300"/>
          </a:xfrm>
          <a:custGeom>
            <a:avLst/>
            <a:gdLst/>
            <a:ahLst/>
            <a:cxnLst/>
            <a:rect l="l" t="t" r="r" b="b"/>
            <a:pathLst>
              <a:path h="241300">
                <a:moveTo>
                  <a:pt x="0" y="0"/>
                </a:moveTo>
                <a:lnTo>
                  <a:pt x="0" y="241299"/>
                </a:lnTo>
              </a:path>
            </a:pathLst>
          </a:custGeom>
          <a:ln w="25400">
            <a:solidFill>
              <a:srgbClr val="FFFFFF"/>
            </a:solidFill>
          </a:ln>
        </p:spPr>
        <p:txBody>
          <a:bodyPr wrap="square" lIns="0" tIns="0" rIns="0" bIns="0" rtlCol="0"/>
          <a:lstStyle/>
          <a:p>
            <a:endParaRPr/>
          </a:p>
        </p:txBody>
      </p:sp>
      <p:sp>
        <p:nvSpPr>
          <p:cNvPr id="36" name="object 6">
            <a:extLst>
              <a:ext uri="{FF2B5EF4-FFF2-40B4-BE49-F238E27FC236}">
                <a16:creationId xmlns:a16="http://schemas.microsoft.com/office/drawing/2014/main" id="{CB69ACF5-2E2E-7D4F-85B7-60D585C99600}"/>
              </a:ext>
            </a:extLst>
          </p:cNvPr>
          <p:cNvSpPr/>
          <p:nvPr/>
        </p:nvSpPr>
        <p:spPr>
          <a:xfrm>
            <a:off x="4511040" y="2733127"/>
            <a:ext cx="121920" cy="121920"/>
          </a:xfrm>
          <a:custGeom>
            <a:avLst/>
            <a:gdLst/>
            <a:ahLst/>
            <a:cxnLst/>
            <a:rect l="l" t="t" r="r" b="b"/>
            <a:pathLst>
              <a:path w="121920" h="121919">
                <a:moveTo>
                  <a:pt x="121920" y="0"/>
                </a:moveTo>
                <a:lnTo>
                  <a:pt x="0" y="0"/>
                </a:lnTo>
                <a:lnTo>
                  <a:pt x="60960" y="121920"/>
                </a:lnTo>
                <a:lnTo>
                  <a:pt x="121920" y="0"/>
                </a:lnTo>
                <a:close/>
              </a:path>
            </a:pathLst>
          </a:custGeom>
          <a:solidFill>
            <a:srgbClr val="FFFFFF"/>
          </a:solidFill>
        </p:spPr>
        <p:txBody>
          <a:bodyPr wrap="square" lIns="0" tIns="0" rIns="0" bIns="0" rtlCol="0"/>
          <a:lstStyle/>
          <a:p>
            <a:endParaRPr/>
          </a:p>
        </p:txBody>
      </p:sp>
      <p:sp>
        <p:nvSpPr>
          <p:cNvPr id="37" name="object 2">
            <a:extLst>
              <a:ext uri="{FF2B5EF4-FFF2-40B4-BE49-F238E27FC236}">
                <a16:creationId xmlns:a16="http://schemas.microsoft.com/office/drawing/2014/main" id="{DA884198-7077-F749-8099-47CD984EC948}"/>
              </a:ext>
            </a:extLst>
          </p:cNvPr>
          <p:cNvSpPr/>
          <p:nvPr/>
        </p:nvSpPr>
        <p:spPr>
          <a:xfrm>
            <a:off x="45719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38" name="object 3">
            <a:extLst>
              <a:ext uri="{FF2B5EF4-FFF2-40B4-BE49-F238E27FC236}">
                <a16:creationId xmlns:a16="http://schemas.microsoft.com/office/drawing/2014/main" id="{4F95F944-0FCF-6448-98F7-9AE9429251E3}"/>
              </a:ext>
            </a:extLst>
          </p:cNvPr>
          <p:cNvSpPr/>
          <p:nvPr/>
        </p:nvSpPr>
        <p:spPr>
          <a:xfrm>
            <a:off x="38862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39" name="object 4">
            <a:extLst>
              <a:ext uri="{FF2B5EF4-FFF2-40B4-BE49-F238E27FC236}">
                <a16:creationId xmlns:a16="http://schemas.microsoft.com/office/drawing/2014/main" id="{8DB1F54F-370E-D04F-A08D-522E1E77BA97}"/>
              </a:ext>
            </a:extLst>
          </p:cNvPr>
          <p:cNvSpPr/>
          <p:nvPr/>
        </p:nvSpPr>
        <p:spPr>
          <a:xfrm>
            <a:off x="52578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0" name="object 5">
            <a:extLst>
              <a:ext uri="{FF2B5EF4-FFF2-40B4-BE49-F238E27FC236}">
                <a16:creationId xmlns:a16="http://schemas.microsoft.com/office/drawing/2014/main" id="{E9077EA4-7D11-BF46-A886-CBA297B791C5}"/>
              </a:ext>
            </a:extLst>
          </p:cNvPr>
          <p:cNvSpPr/>
          <p:nvPr/>
        </p:nvSpPr>
        <p:spPr>
          <a:xfrm>
            <a:off x="3886200" y="5537200"/>
            <a:ext cx="1371600" cy="0"/>
          </a:xfrm>
          <a:custGeom>
            <a:avLst/>
            <a:gdLst/>
            <a:ahLst/>
            <a:cxnLst/>
            <a:rect l="l" t="t" r="r" b="b"/>
            <a:pathLst>
              <a:path w="1371600">
                <a:moveTo>
                  <a:pt x="13716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1" name="object 6">
            <a:extLst>
              <a:ext uri="{FF2B5EF4-FFF2-40B4-BE49-F238E27FC236}">
                <a16:creationId xmlns:a16="http://schemas.microsoft.com/office/drawing/2014/main" id="{A006036E-C1F4-4741-956A-56772F0A6B63}"/>
              </a:ext>
            </a:extLst>
          </p:cNvPr>
          <p:cNvSpPr/>
          <p:nvPr/>
        </p:nvSpPr>
        <p:spPr>
          <a:xfrm>
            <a:off x="1562099"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2" name="object 12">
            <a:extLst>
              <a:ext uri="{FF2B5EF4-FFF2-40B4-BE49-F238E27FC236}">
                <a16:creationId xmlns:a16="http://schemas.microsoft.com/office/drawing/2014/main" id="{04D529FC-1427-2244-8A53-BA078CDB1C6A}"/>
              </a:ext>
            </a:extLst>
          </p:cNvPr>
          <p:cNvSpPr txBox="1"/>
          <p:nvPr/>
        </p:nvSpPr>
        <p:spPr>
          <a:xfrm>
            <a:off x="641350" y="3949700"/>
            <a:ext cx="7867650" cy="482600"/>
          </a:xfrm>
          <a:prstGeom prst="rect">
            <a:avLst/>
          </a:prstGeom>
          <a:solidFill>
            <a:srgbClr val="FFA900"/>
          </a:solidFill>
        </p:spPr>
        <p:txBody>
          <a:bodyPr vert="horz" wrap="square" lIns="0" tIns="98425" rIns="0" bIns="0" rtlCol="0">
            <a:spAutoFit/>
          </a:bodyPr>
          <a:lstStyle/>
          <a:p>
            <a:pPr algn="ctr">
              <a:lnSpc>
                <a:spcPct val="100000"/>
              </a:lnSpc>
              <a:spcBef>
                <a:spcPts val="775"/>
              </a:spcBef>
            </a:pPr>
            <a:r>
              <a:rPr sz="1800" spc="-40" dirty="0">
                <a:latin typeface="Arial"/>
                <a:cs typeface="Arial"/>
              </a:rPr>
              <a:t>Amazon</a:t>
            </a:r>
            <a:r>
              <a:rPr sz="1800" spc="-5" dirty="0">
                <a:latin typeface="Arial"/>
                <a:cs typeface="Arial"/>
              </a:rPr>
              <a:t> </a:t>
            </a:r>
            <a:r>
              <a:rPr sz="1800" spc="-35" dirty="0">
                <a:latin typeface="Arial"/>
                <a:cs typeface="Arial"/>
              </a:rPr>
              <a:t>S3</a:t>
            </a:r>
            <a:endParaRPr sz="1800">
              <a:latin typeface="Arial"/>
              <a:cs typeface="Arial"/>
            </a:endParaRPr>
          </a:p>
        </p:txBody>
      </p:sp>
      <p:sp>
        <p:nvSpPr>
          <p:cNvPr id="43" name="object 13">
            <a:extLst>
              <a:ext uri="{FF2B5EF4-FFF2-40B4-BE49-F238E27FC236}">
                <a16:creationId xmlns:a16="http://schemas.microsoft.com/office/drawing/2014/main" id="{3FCAA404-1AC7-AE44-8B10-CAB2EC78B40C}"/>
              </a:ext>
            </a:extLst>
          </p:cNvPr>
          <p:cNvSpPr txBox="1"/>
          <p:nvPr/>
        </p:nvSpPr>
        <p:spPr>
          <a:xfrm>
            <a:off x="3670300" y="4889500"/>
            <a:ext cx="1803400" cy="482600"/>
          </a:xfrm>
          <a:prstGeom prst="rect">
            <a:avLst/>
          </a:prstGeom>
          <a:solidFill>
            <a:srgbClr val="086CB6"/>
          </a:solidFill>
        </p:spPr>
        <p:txBody>
          <a:bodyPr vert="horz" wrap="square" lIns="0" tIns="129539" rIns="0" bIns="0" rtlCol="0">
            <a:spAutoFit/>
          </a:bodyPr>
          <a:lstStyle/>
          <a:p>
            <a:pPr marL="125730">
              <a:lnSpc>
                <a:spcPct val="100000"/>
              </a:lnSpc>
              <a:spcBef>
                <a:spcPts val="1019"/>
              </a:spcBef>
            </a:pPr>
            <a:r>
              <a:rPr sz="1400" spc="-5" dirty="0">
                <a:solidFill>
                  <a:srgbClr val="FFFFFF"/>
                </a:solidFill>
                <a:latin typeface="Arial"/>
                <a:cs typeface="Arial"/>
              </a:rPr>
              <a:t>ianm-aws-bootstrap</a:t>
            </a:r>
            <a:endParaRPr sz="1400">
              <a:latin typeface="Arial"/>
              <a:cs typeface="Arial"/>
            </a:endParaRPr>
          </a:p>
        </p:txBody>
      </p:sp>
      <p:sp>
        <p:nvSpPr>
          <p:cNvPr id="44" name="object 14">
            <a:extLst>
              <a:ext uri="{FF2B5EF4-FFF2-40B4-BE49-F238E27FC236}">
                <a16:creationId xmlns:a16="http://schemas.microsoft.com/office/drawing/2014/main" id="{A59130F8-4D5F-6042-8CD8-4FA88716878C}"/>
              </a:ext>
            </a:extLst>
          </p:cNvPr>
          <p:cNvSpPr/>
          <p:nvPr/>
        </p:nvSpPr>
        <p:spPr>
          <a:xfrm>
            <a:off x="4572000" y="4432300"/>
            <a:ext cx="0" cy="457200"/>
          </a:xfrm>
          <a:custGeom>
            <a:avLst/>
            <a:gdLst/>
            <a:ahLst/>
            <a:cxnLst/>
            <a:rect l="l" t="t" r="r" b="b"/>
            <a:pathLst>
              <a:path h="457200">
                <a:moveTo>
                  <a:pt x="0" y="45720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5" name="object 15">
            <a:extLst>
              <a:ext uri="{FF2B5EF4-FFF2-40B4-BE49-F238E27FC236}">
                <a16:creationId xmlns:a16="http://schemas.microsoft.com/office/drawing/2014/main" id="{0D01BC3D-77EC-EE4C-A4A1-7FF5CDEC4ABC}"/>
              </a:ext>
            </a:extLst>
          </p:cNvPr>
          <p:cNvSpPr/>
          <p:nvPr/>
        </p:nvSpPr>
        <p:spPr>
          <a:xfrm>
            <a:off x="1562099"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6" name="object 16">
            <a:extLst>
              <a:ext uri="{FF2B5EF4-FFF2-40B4-BE49-F238E27FC236}">
                <a16:creationId xmlns:a16="http://schemas.microsoft.com/office/drawing/2014/main" id="{D4CAF151-CDBC-6145-ABCD-4774E6A1A450}"/>
              </a:ext>
            </a:extLst>
          </p:cNvPr>
          <p:cNvSpPr/>
          <p:nvPr/>
        </p:nvSpPr>
        <p:spPr>
          <a:xfrm>
            <a:off x="1574800" y="4660900"/>
            <a:ext cx="2984500" cy="0"/>
          </a:xfrm>
          <a:custGeom>
            <a:avLst/>
            <a:gdLst/>
            <a:ahLst/>
            <a:cxnLst/>
            <a:rect l="l" t="t" r="r" b="b"/>
            <a:pathLst>
              <a:path w="2984500">
                <a:moveTo>
                  <a:pt x="29844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7" name="object 17">
            <a:extLst>
              <a:ext uri="{FF2B5EF4-FFF2-40B4-BE49-F238E27FC236}">
                <a16:creationId xmlns:a16="http://schemas.microsoft.com/office/drawing/2014/main" id="{B29F6BFE-E767-8346-A06F-EDFCA6AFA8D0}"/>
              </a:ext>
            </a:extLst>
          </p:cNvPr>
          <p:cNvSpPr/>
          <p:nvPr/>
        </p:nvSpPr>
        <p:spPr>
          <a:xfrm>
            <a:off x="4584700" y="4660900"/>
            <a:ext cx="2997200" cy="0"/>
          </a:xfrm>
          <a:custGeom>
            <a:avLst/>
            <a:gdLst/>
            <a:ahLst/>
            <a:cxnLst/>
            <a:rect l="l" t="t" r="r" b="b"/>
            <a:pathLst>
              <a:path w="2997200">
                <a:moveTo>
                  <a:pt x="2997200"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48" name="object 18">
            <a:extLst>
              <a:ext uri="{FF2B5EF4-FFF2-40B4-BE49-F238E27FC236}">
                <a16:creationId xmlns:a16="http://schemas.microsoft.com/office/drawing/2014/main" id="{BADD9211-975D-3F4A-B67A-DD12AEDE1172}"/>
              </a:ext>
            </a:extLst>
          </p:cNvPr>
          <p:cNvSpPr txBox="1"/>
          <p:nvPr/>
        </p:nvSpPr>
        <p:spPr>
          <a:xfrm>
            <a:off x="3302000" y="5715000"/>
            <a:ext cx="1181100" cy="381000"/>
          </a:xfrm>
          <a:prstGeom prst="rect">
            <a:avLst/>
          </a:prstGeom>
          <a:solidFill>
            <a:srgbClr val="81A350"/>
          </a:solidFill>
        </p:spPr>
        <p:txBody>
          <a:bodyPr vert="horz" wrap="square" lIns="0" tIns="114300" rIns="0" bIns="0" rtlCol="0">
            <a:spAutoFit/>
          </a:bodyPr>
          <a:lstStyle/>
          <a:p>
            <a:pPr marL="138430">
              <a:lnSpc>
                <a:spcPct val="100000"/>
              </a:lnSpc>
              <a:spcBef>
                <a:spcPts val="900"/>
              </a:spcBef>
            </a:pPr>
            <a:r>
              <a:rPr sz="1000" dirty="0">
                <a:solidFill>
                  <a:srgbClr val="FFFFFF"/>
                </a:solidFill>
                <a:latin typeface="Arial"/>
                <a:cs typeface="Arial"/>
              </a:rPr>
              <a:t>wp/bootstrap.sh</a:t>
            </a:r>
            <a:endParaRPr sz="1000">
              <a:latin typeface="Arial"/>
              <a:cs typeface="Arial"/>
            </a:endParaRPr>
          </a:p>
        </p:txBody>
      </p:sp>
      <p:sp>
        <p:nvSpPr>
          <p:cNvPr id="49" name="object 19">
            <a:extLst>
              <a:ext uri="{FF2B5EF4-FFF2-40B4-BE49-F238E27FC236}">
                <a16:creationId xmlns:a16="http://schemas.microsoft.com/office/drawing/2014/main" id="{5E95AC68-F7C5-4140-9959-4FFD34EF5314}"/>
              </a:ext>
            </a:extLst>
          </p:cNvPr>
          <p:cNvSpPr txBox="1"/>
          <p:nvPr/>
        </p:nvSpPr>
        <p:spPr>
          <a:xfrm>
            <a:off x="4660900" y="5715000"/>
            <a:ext cx="1181100" cy="381000"/>
          </a:xfrm>
          <a:prstGeom prst="rect">
            <a:avLst/>
          </a:prstGeom>
          <a:solidFill>
            <a:srgbClr val="81A350"/>
          </a:solidFill>
        </p:spPr>
        <p:txBody>
          <a:bodyPr vert="horz" wrap="square" lIns="0" tIns="114300" rIns="0" bIns="0" rtlCol="0">
            <a:spAutoFit/>
          </a:bodyPr>
          <a:lstStyle/>
          <a:p>
            <a:pPr marL="106045">
              <a:lnSpc>
                <a:spcPct val="100000"/>
              </a:lnSpc>
              <a:spcBef>
                <a:spcPts val="900"/>
              </a:spcBef>
            </a:pPr>
            <a:r>
              <a:rPr sz="1000" spc="-10" dirty="0">
                <a:solidFill>
                  <a:srgbClr val="FFFFFF"/>
                </a:solidFill>
                <a:latin typeface="Arial"/>
                <a:cs typeface="Arial"/>
              </a:rPr>
              <a:t>wp/credentials.txt</a:t>
            </a:r>
            <a:endParaRPr sz="1000">
              <a:latin typeface="Arial"/>
              <a:cs typeface="Arial"/>
            </a:endParaRPr>
          </a:p>
        </p:txBody>
      </p:sp>
      <p:sp>
        <p:nvSpPr>
          <p:cNvPr id="50" name="object 20">
            <a:extLst>
              <a:ext uri="{FF2B5EF4-FFF2-40B4-BE49-F238E27FC236}">
                <a16:creationId xmlns:a16="http://schemas.microsoft.com/office/drawing/2014/main" id="{E8AA26BD-B235-C64C-ACB7-ABAD616A0942}"/>
              </a:ext>
            </a:extLst>
          </p:cNvPr>
          <p:cNvSpPr txBox="1"/>
          <p:nvPr/>
        </p:nvSpPr>
        <p:spPr>
          <a:xfrm>
            <a:off x="641350" y="4889500"/>
            <a:ext cx="1822450" cy="482600"/>
          </a:xfrm>
          <a:prstGeom prst="rect">
            <a:avLst/>
          </a:prstGeom>
          <a:solidFill>
            <a:srgbClr val="086CB6"/>
          </a:solidFill>
        </p:spPr>
        <p:txBody>
          <a:bodyPr vert="horz" wrap="square" lIns="0" tIns="129539" rIns="0" bIns="0" rtlCol="0">
            <a:spAutoFit/>
          </a:bodyPr>
          <a:lstStyle/>
          <a:p>
            <a:pPr marL="326390">
              <a:lnSpc>
                <a:spcPct val="100000"/>
              </a:lnSpc>
              <a:spcBef>
                <a:spcPts val="1019"/>
              </a:spcBef>
            </a:pPr>
            <a:r>
              <a:rPr sz="1400" spc="-5" dirty="0">
                <a:solidFill>
                  <a:srgbClr val="FFFFFF"/>
                </a:solidFill>
                <a:latin typeface="Arial"/>
                <a:cs typeface="Arial"/>
              </a:rPr>
              <a:t>ianm-aws-docs</a:t>
            </a:r>
            <a:endParaRPr sz="1400">
              <a:latin typeface="Arial"/>
              <a:cs typeface="Arial"/>
            </a:endParaRPr>
          </a:p>
        </p:txBody>
      </p:sp>
      <p:sp>
        <p:nvSpPr>
          <p:cNvPr id="51" name="object 21">
            <a:extLst>
              <a:ext uri="{FF2B5EF4-FFF2-40B4-BE49-F238E27FC236}">
                <a16:creationId xmlns:a16="http://schemas.microsoft.com/office/drawing/2014/main" id="{2712DFFD-FADA-2643-A651-4FC1CA5CF155}"/>
              </a:ext>
            </a:extLst>
          </p:cNvPr>
          <p:cNvSpPr/>
          <p:nvPr/>
        </p:nvSpPr>
        <p:spPr>
          <a:xfrm>
            <a:off x="8763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2" name="object 22">
            <a:extLst>
              <a:ext uri="{FF2B5EF4-FFF2-40B4-BE49-F238E27FC236}">
                <a16:creationId xmlns:a16="http://schemas.microsoft.com/office/drawing/2014/main" id="{A0EE545B-DCA8-3D48-8938-2381B07E7C7B}"/>
              </a:ext>
            </a:extLst>
          </p:cNvPr>
          <p:cNvSpPr/>
          <p:nvPr/>
        </p:nvSpPr>
        <p:spPr>
          <a:xfrm>
            <a:off x="2247899"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3" name="object 23">
            <a:extLst>
              <a:ext uri="{FF2B5EF4-FFF2-40B4-BE49-F238E27FC236}">
                <a16:creationId xmlns:a16="http://schemas.microsoft.com/office/drawing/2014/main" id="{42ACC68D-5A61-DD43-A58C-E9A2F29377FE}"/>
              </a:ext>
            </a:extLst>
          </p:cNvPr>
          <p:cNvSpPr txBox="1"/>
          <p:nvPr/>
        </p:nvSpPr>
        <p:spPr>
          <a:xfrm>
            <a:off x="292100" y="5715000"/>
            <a:ext cx="1181100" cy="381000"/>
          </a:xfrm>
          <a:prstGeom prst="rect">
            <a:avLst/>
          </a:prstGeom>
          <a:solidFill>
            <a:srgbClr val="81A350"/>
          </a:solidFill>
        </p:spPr>
        <p:txBody>
          <a:bodyPr vert="horz" wrap="square" lIns="0" tIns="114300" rIns="0" bIns="0" rtlCol="0">
            <a:spAutoFit/>
          </a:bodyPr>
          <a:lstStyle/>
          <a:p>
            <a:pPr marL="151130">
              <a:lnSpc>
                <a:spcPct val="100000"/>
              </a:lnSpc>
              <a:spcBef>
                <a:spcPts val="900"/>
              </a:spcBef>
            </a:pPr>
            <a:r>
              <a:rPr sz="1000" spc="-15" dirty="0">
                <a:solidFill>
                  <a:srgbClr val="FFFFFF"/>
                </a:solidFill>
                <a:latin typeface="Arial"/>
                <a:cs typeface="Arial"/>
              </a:rPr>
              <a:t>s3-webinar.pptx</a:t>
            </a:r>
            <a:endParaRPr sz="1000">
              <a:latin typeface="Arial"/>
              <a:cs typeface="Arial"/>
            </a:endParaRPr>
          </a:p>
        </p:txBody>
      </p:sp>
      <p:sp>
        <p:nvSpPr>
          <p:cNvPr id="54" name="object 24">
            <a:extLst>
              <a:ext uri="{FF2B5EF4-FFF2-40B4-BE49-F238E27FC236}">
                <a16:creationId xmlns:a16="http://schemas.microsoft.com/office/drawing/2014/main" id="{DEA9AF60-681B-CC4E-91F6-C0EE0E0FF7CD}"/>
              </a:ext>
            </a:extLst>
          </p:cNvPr>
          <p:cNvSpPr txBox="1"/>
          <p:nvPr/>
        </p:nvSpPr>
        <p:spPr>
          <a:xfrm>
            <a:off x="1651000" y="5715000"/>
            <a:ext cx="1181100" cy="381000"/>
          </a:xfrm>
          <a:prstGeom prst="rect">
            <a:avLst/>
          </a:prstGeom>
          <a:solidFill>
            <a:srgbClr val="81A350"/>
          </a:solidFill>
        </p:spPr>
        <p:txBody>
          <a:bodyPr vert="horz" wrap="square" lIns="0" tIns="114300" rIns="0" bIns="0" rtlCol="0">
            <a:spAutoFit/>
          </a:bodyPr>
          <a:lstStyle/>
          <a:p>
            <a:pPr marL="50800">
              <a:lnSpc>
                <a:spcPct val="100000"/>
              </a:lnSpc>
              <a:spcBef>
                <a:spcPts val="900"/>
              </a:spcBef>
            </a:pPr>
            <a:r>
              <a:rPr sz="1000" spc="-10" dirty="0">
                <a:solidFill>
                  <a:srgbClr val="FFFFFF"/>
                </a:solidFill>
                <a:latin typeface="Arial"/>
                <a:cs typeface="Arial"/>
              </a:rPr>
              <a:t>vid/s3-webinar.mp4</a:t>
            </a:r>
            <a:endParaRPr sz="1000">
              <a:latin typeface="Arial"/>
              <a:cs typeface="Arial"/>
            </a:endParaRPr>
          </a:p>
        </p:txBody>
      </p:sp>
      <p:sp>
        <p:nvSpPr>
          <p:cNvPr id="55" name="object 25">
            <a:extLst>
              <a:ext uri="{FF2B5EF4-FFF2-40B4-BE49-F238E27FC236}">
                <a16:creationId xmlns:a16="http://schemas.microsoft.com/office/drawing/2014/main" id="{9FEC73F0-9FB4-8547-81A5-73C915888584}"/>
              </a:ext>
            </a:extLst>
          </p:cNvPr>
          <p:cNvSpPr/>
          <p:nvPr/>
        </p:nvSpPr>
        <p:spPr>
          <a:xfrm>
            <a:off x="8763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6" name="object 26">
            <a:extLst>
              <a:ext uri="{FF2B5EF4-FFF2-40B4-BE49-F238E27FC236}">
                <a16:creationId xmlns:a16="http://schemas.microsoft.com/office/drawing/2014/main" id="{E8E3F159-641C-C640-AB52-FCE35DF36153}"/>
              </a:ext>
            </a:extLst>
          </p:cNvPr>
          <p:cNvSpPr/>
          <p:nvPr/>
        </p:nvSpPr>
        <p:spPr>
          <a:xfrm>
            <a:off x="7581900" y="53721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7" name="object 27">
            <a:extLst>
              <a:ext uri="{FF2B5EF4-FFF2-40B4-BE49-F238E27FC236}">
                <a16:creationId xmlns:a16="http://schemas.microsoft.com/office/drawing/2014/main" id="{C1397CE3-95F1-554A-ABAF-6BD54E101FE4}"/>
              </a:ext>
            </a:extLst>
          </p:cNvPr>
          <p:cNvSpPr/>
          <p:nvPr/>
        </p:nvSpPr>
        <p:spPr>
          <a:xfrm>
            <a:off x="7581900" y="4648200"/>
            <a:ext cx="0" cy="241300"/>
          </a:xfrm>
          <a:custGeom>
            <a:avLst/>
            <a:gdLst/>
            <a:ahLst/>
            <a:cxnLst/>
            <a:rect l="l" t="t" r="r" b="b"/>
            <a:pathLst>
              <a:path h="241300">
                <a:moveTo>
                  <a:pt x="0" y="0"/>
                </a:moveTo>
                <a:lnTo>
                  <a:pt x="0" y="241299"/>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8" name="object 28">
            <a:extLst>
              <a:ext uri="{FF2B5EF4-FFF2-40B4-BE49-F238E27FC236}">
                <a16:creationId xmlns:a16="http://schemas.microsoft.com/office/drawing/2014/main" id="{60044913-E4C0-7D49-8886-8F0FDA87D9BE}"/>
              </a:ext>
            </a:extLst>
          </p:cNvPr>
          <p:cNvSpPr/>
          <p:nvPr/>
        </p:nvSpPr>
        <p:spPr>
          <a:xfrm>
            <a:off x="68961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59" name="object 29">
            <a:extLst>
              <a:ext uri="{FF2B5EF4-FFF2-40B4-BE49-F238E27FC236}">
                <a16:creationId xmlns:a16="http://schemas.microsoft.com/office/drawing/2014/main" id="{D8923667-70E1-2D47-BE81-7529AA781FE1}"/>
              </a:ext>
            </a:extLst>
          </p:cNvPr>
          <p:cNvSpPr/>
          <p:nvPr/>
        </p:nvSpPr>
        <p:spPr>
          <a:xfrm>
            <a:off x="8267700" y="5549900"/>
            <a:ext cx="0" cy="165100"/>
          </a:xfrm>
          <a:custGeom>
            <a:avLst/>
            <a:gdLst/>
            <a:ahLst/>
            <a:cxnLst/>
            <a:rect l="l" t="t" r="r" b="b"/>
            <a:pathLst>
              <a:path h="165100">
                <a:moveTo>
                  <a:pt x="0" y="0"/>
                </a:moveTo>
                <a:lnTo>
                  <a:pt x="0" y="16510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0" name="object 30">
            <a:extLst>
              <a:ext uri="{FF2B5EF4-FFF2-40B4-BE49-F238E27FC236}">
                <a16:creationId xmlns:a16="http://schemas.microsoft.com/office/drawing/2014/main" id="{370CDDBF-A0FA-6844-A706-725DFFF9CFF9}"/>
              </a:ext>
            </a:extLst>
          </p:cNvPr>
          <p:cNvSpPr/>
          <p:nvPr/>
        </p:nvSpPr>
        <p:spPr>
          <a:xfrm>
            <a:off x="6896100" y="5549900"/>
            <a:ext cx="1371600" cy="0"/>
          </a:xfrm>
          <a:custGeom>
            <a:avLst/>
            <a:gdLst/>
            <a:ahLst/>
            <a:cxnLst/>
            <a:rect l="l" t="t" r="r" b="b"/>
            <a:pathLst>
              <a:path w="1371600">
                <a:moveTo>
                  <a:pt x="1371599" y="0"/>
                </a:moveTo>
                <a:lnTo>
                  <a:pt x="0" y="0"/>
                </a:lnTo>
              </a:path>
            </a:pathLst>
          </a:custGeom>
          <a:ln/>
        </p:spPr>
        <p:style>
          <a:lnRef idx="1">
            <a:schemeClr val="dk1"/>
          </a:lnRef>
          <a:fillRef idx="0">
            <a:schemeClr val="dk1"/>
          </a:fillRef>
          <a:effectRef idx="0">
            <a:schemeClr val="dk1"/>
          </a:effectRef>
          <a:fontRef idx="minor">
            <a:schemeClr val="tx1"/>
          </a:fontRef>
        </p:style>
        <p:txBody>
          <a:bodyPr wrap="square" lIns="0" tIns="0" rIns="0" bIns="0" rtlCol="0"/>
          <a:lstStyle/>
          <a:p>
            <a:endParaRPr/>
          </a:p>
        </p:txBody>
      </p:sp>
      <p:sp>
        <p:nvSpPr>
          <p:cNvPr id="61" name="object 31">
            <a:extLst>
              <a:ext uri="{FF2B5EF4-FFF2-40B4-BE49-F238E27FC236}">
                <a16:creationId xmlns:a16="http://schemas.microsoft.com/office/drawing/2014/main" id="{0568A962-11FD-A448-A2AC-54430FF88F8C}"/>
              </a:ext>
            </a:extLst>
          </p:cNvPr>
          <p:cNvSpPr txBox="1"/>
          <p:nvPr/>
        </p:nvSpPr>
        <p:spPr>
          <a:xfrm>
            <a:off x="6680200" y="4889500"/>
            <a:ext cx="1828800" cy="482600"/>
          </a:xfrm>
          <a:prstGeom prst="rect">
            <a:avLst/>
          </a:prstGeom>
          <a:solidFill>
            <a:srgbClr val="086CB6"/>
          </a:solidFill>
        </p:spPr>
        <p:txBody>
          <a:bodyPr vert="horz" wrap="square" lIns="0" tIns="129539" rIns="0" bIns="0" rtlCol="0">
            <a:spAutoFit/>
          </a:bodyPr>
          <a:lstStyle/>
          <a:p>
            <a:pPr marL="323850">
              <a:lnSpc>
                <a:spcPct val="100000"/>
              </a:lnSpc>
              <a:spcBef>
                <a:spcPts val="1019"/>
              </a:spcBef>
            </a:pPr>
            <a:r>
              <a:rPr sz="1400" spc="-20" dirty="0">
                <a:solidFill>
                  <a:srgbClr val="FFFFFF"/>
                </a:solidFill>
                <a:latin typeface="Arial"/>
                <a:cs typeface="Arial"/>
              </a:rPr>
              <a:t>aws-exampl.es</a:t>
            </a:r>
            <a:endParaRPr sz="1400">
              <a:latin typeface="Arial"/>
              <a:cs typeface="Arial"/>
            </a:endParaRPr>
          </a:p>
        </p:txBody>
      </p:sp>
      <p:sp>
        <p:nvSpPr>
          <p:cNvPr id="62" name="object 32">
            <a:extLst>
              <a:ext uri="{FF2B5EF4-FFF2-40B4-BE49-F238E27FC236}">
                <a16:creationId xmlns:a16="http://schemas.microsoft.com/office/drawing/2014/main" id="{44CE454D-029C-4D4B-848E-33209EEB47AC}"/>
              </a:ext>
            </a:extLst>
          </p:cNvPr>
          <p:cNvSpPr txBox="1"/>
          <p:nvPr/>
        </p:nvSpPr>
        <p:spPr>
          <a:xfrm>
            <a:off x="6311900" y="5715000"/>
            <a:ext cx="1181100" cy="381000"/>
          </a:xfrm>
          <a:prstGeom prst="rect">
            <a:avLst/>
          </a:prstGeom>
          <a:solidFill>
            <a:srgbClr val="81A350"/>
          </a:solidFill>
        </p:spPr>
        <p:txBody>
          <a:bodyPr vert="horz" wrap="square" lIns="0" tIns="114300" rIns="0" bIns="0" rtlCol="0">
            <a:spAutoFit/>
          </a:bodyPr>
          <a:lstStyle/>
          <a:p>
            <a:pPr marL="308610">
              <a:lnSpc>
                <a:spcPct val="100000"/>
              </a:lnSpc>
              <a:spcBef>
                <a:spcPts val="900"/>
              </a:spcBef>
            </a:pPr>
            <a:r>
              <a:rPr sz="1000" spc="-15" dirty="0">
                <a:solidFill>
                  <a:srgbClr val="FFFFFF"/>
                </a:solidFill>
                <a:latin typeface="Arial"/>
                <a:cs typeface="Arial"/>
              </a:rPr>
              <a:t>index.html</a:t>
            </a:r>
            <a:endParaRPr sz="1000">
              <a:latin typeface="Arial"/>
              <a:cs typeface="Arial"/>
            </a:endParaRPr>
          </a:p>
        </p:txBody>
      </p:sp>
      <p:sp>
        <p:nvSpPr>
          <p:cNvPr id="63" name="object 33">
            <a:extLst>
              <a:ext uri="{FF2B5EF4-FFF2-40B4-BE49-F238E27FC236}">
                <a16:creationId xmlns:a16="http://schemas.microsoft.com/office/drawing/2014/main" id="{0AE4D8E7-F009-1B41-85CB-56A5BB112F90}"/>
              </a:ext>
            </a:extLst>
          </p:cNvPr>
          <p:cNvSpPr txBox="1"/>
          <p:nvPr/>
        </p:nvSpPr>
        <p:spPr>
          <a:xfrm>
            <a:off x="7670800" y="5715000"/>
            <a:ext cx="1181100" cy="381000"/>
          </a:xfrm>
          <a:prstGeom prst="rect">
            <a:avLst/>
          </a:prstGeom>
          <a:solidFill>
            <a:srgbClr val="81A350"/>
          </a:solidFill>
        </p:spPr>
        <p:txBody>
          <a:bodyPr vert="horz" wrap="square" lIns="0" tIns="114300" rIns="0" bIns="0" rtlCol="0">
            <a:spAutoFit/>
          </a:bodyPr>
          <a:lstStyle/>
          <a:p>
            <a:pPr marL="349885">
              <a:lnSpc>
                <a:spcPct val="100000"/>
              </a:lnSpc>
              <a:spcBef>
                <a:spcPts val="900"/>
              </a:spcBef>
            </a:pPr>
            <a:r>
              <a:rPr sz="1000" spc="-5" dirty="0">
                <a:solidFill>
                  <a:srgbClr val="FFFFFF"/>
                </a:solidFill>
                <a:latin typeface="Arial"/>
                <a:cs typeface="Arial"/>
              </a:rPr>
              <a:t>logo.png</a:t>
            </a:r>
            <a:endParaRPr sz="1000">
              <a:latin typeface="Arial"/>
              <a:cs typeface="Arial"/>
            </a:endParaRPr>
          </a:p>
        </p:txBody>
      </p:sp>
    </p:spTree>
    <p:extLst>
      <p:ext uri="{BB962C8B-B14F-4D97-AF65-F5344CB8AC3E}">
        <p14:creationId xmlns:p14="http://schemas.microsoft.com/office/powerpoint/2010/main" val="464736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3F70-DCE0-4142-900E-67EF19B670EC}"/>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58E4E41F-95B1-ED4E-BF5A-AC06206454A2}"/>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806A1CBB-E5A4-F041-BBD2-07AB8A88CC7B}"/>
              </a:ext>
            </a:extLst>
          </p:cNvPr>
          <p:cNvSpPr>
            <a:spLocks noGrp="1"/>
          </p:cNvSpPr>
          <p:nvPr>
            <p:ph type="sldNum" sz="quarter" idx="12"/>
          </p:nvPr>
        </p:nvSpPr>
        <p:spPr/>
        <p:txBody>
          <a:bodyPr/>
          <a:lstStyle/>
          <a:p>
            <a:fld id="{A89303E2-24A7-45FB-8F9B-C98A0FA0F4CA}" type="slidenum">
              <a:rPr lang="en-US" smtClean="0"/>
              <a:t>65</a:t>
            </a:fld>
            <a:endParaRPr lang="en-US" dirty="0"/>
          </a:p>
        </p:txBody>
      </p:sp>
      <p:sp>
        <p:nvSpPr>
          <p:cNvPr id="5" name="object 2">
            <a:extLst>
              <a:ext uri="{FF2B5EF4-FFF2-40B4-BE49-F238E27FC236}">
                <a16:creationId xmlns:a16="http://schemas.microsoft.com/office/drawing/2014/main" id="{098B6DF3-94DF-084C-8BDC-0E09D8A98864}"/>
              </a:ext>
            </a:extLst>
          </p:cNvPr>
          <p:cNvSpPr txBox="1">
            <a:spLocks/>
          </p:cNvSpPr>
          <p:nvPr/>
        </p:nvSpPr>
        <p:spPr>
          <a:xfrm>
            <a:off x="3625799" y="1697499"/>
            <a:ext cx="1892935" cy="513080"/>
          </a:xfrm>
          <a:prstGeom prst="rect">
            <a:avLst/>
          </a:prstGeom>
        </p:spPr>
        <p:txBody>
          <a:bodyPr vert="horz" wrap="square" lIns="0" tIns="12700" rIns="0" bIns="0" rtlCol="0" anchor="ctr">
            <a:sp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12700">
              <a:spcBef>
                <a:spcPts val="100"/>
              </a:spcBef>
            </a:pPr>
            <a:r>
              <a:rPr lang="en-US" sz="3200" spc="-30">
                <a:solidFill>
                  <a:schemeClr val="tx1"/>
                </a:solidFill>
              </a:rPr>
              <a:t>Object</a:t>
            </a:r>
            <a:r>
              <a:rPr lang="en-US" sz="3200" spc="-90">
                <a:solidFill>
                  <a:schemeClr val="tx1"/>
                </a:solidFill>
              </a:rPr>
              <a:t> </a:t>
            </a:r>
            <a:r>
              <a:rPr lang="en-US" sz="3200" spc="-80">
                <a:solidFill>
                  <a:schemeClr val="tx1"/>
                </a:solidFill>
              </a:rPr>
              <a:t>key</a:t>
            </a:r>
            <a:endParaRPr lang="en-US" sz="3200">
              <a:solidFill>
                <a:schemeClr val="tx1"/>
              </a:solidFill>
            </a:endParaRPr>
          </a:p>
        </p:txBody>
      </p:sp>
      <p:sp>
        <p:nvSpPr>
          <p:cNvPr id="6" name="object 3">
            <a:extLst>
              <a:ext uri="{FF2B5EF4-FFF2-40B4-BE49-F238E27FC236}">
                <a16:creationId xmlns:a16="http://schemas.microsoft.com/office/drawing/2014/main" id="{E79EAFB6-5F04-CB4D-B791-94D46D01E885}"/>
              </a:ext>
            </a:extLst>
          </p:cNvPr>
          <p:cNvSpPr/>
          <p:nvPr/>
        </p:nvSpPr>
        <p:spPr>
          <a:xfrm>
            <a:off x="4472940" y="2416425"/>
            <a:ext cx="198120" cy="421808"/>
          </a:xfrm>
          <a:prstGeom prst="rect">
            <a:avLst/>
          </a:prstGeom>
          <a:blipFill>
            <a:blip r:embed="rId2" cstate="print"/>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4CC6D254-F913-624E-8E94-E199B85F70AC}"/>
              </a:ext>
            </a:extLst>
          </p:cNvPr>
          <p:cNvSpPr/>
          <p:nvPr/>
        </p:nvSpPr>
        <p:spPr>
          <a:xfrm>
            <a:off x="4572000" y="2438399"/>
            <a:ext cx="0" cy="228600"/>
          </a:xfrm>
          <a:custGeom>
            <a:avLst/>
            <a:gdLst/>
            <a:ahLst/>
            <a:cxnLst/>
            <a:rect l="l" t="t" r="r" b="b"/>
            <a:pathLst>
              <a:path h="228600">
                <a:moveTo>
                  <a:pt x="0" y="0"/>
                </a:moveTo>
                <a:lnTo>
                  <a:pt x="0" y="228600"/>
                </a:lnTo>
              </a:path>
            </a:pathLst>
          </a:custGeom>
          <a:ln w="25400">
            <a:solidFill>
              <a:srgbClr val="FFFFFF"/>
            </a:solidFill>
          </a:ln>
        </p:spPr>
        <p:txBody>
          <a:bodyPr wrap="square" lIns="0" tIns="0" rIns="0" bIns="0" rtlCol="0"/>
          <a:lstStyle/>
          <a:p>
            <a:endParaRPr/>
          </a:p>
        </p:txBody>
      </p:sp>
      <p:sp>
        <p:nvSpPr>
          <p:cNvPr id="8" name="object 5">
            <a:extLst>
              <a:ext uri="{FF2B5EF4-FFF2-40B4-BE49-F238E27FC236}">
                <a16:creationId xmlns:a16="http://schemas.microsoft.com/office/drawing/2014/main" id="{44F710A3-9122-9C4C-9C96-84D4C051D5D1}"/>
              </a:ext>
            </a:extLst>
          </p:cNvPr>
          <p:cNvSpPr/>
          <p:nvPr/>
        </p:nvSpPr>
        <p:spPr>
          <a:xfrm>
            <a:off x="4511040" y="2654300"/>
            <a:ext cx="121920" cy="121920"/>
          </a:xfrm>
          <a:custGeom>
            <a:avLst/>
            <a:gdLst/>
            <a:ahLst/>
            <a:cxnLst/>
            <a:rect l="l" t="t" r="r" b="b"/>
            <a:pathLst>
              <a:path w="121920" h="121919">
                <a:moveTo>
                  <a:pt x="121920" y="0"/>
                </a:moveTo>
                <a:lnTo>
                  <a:pt x="0" y="0"/>
                </a:lnTo>
                <a:lnTo>
                  <a:pt x="60960" y="121919"/>
                </a:lnTo>
                <a:lnTo>
                  <a:pt x="121920" y="0"/>
                </a:lnTo>
                <a:close/>
              </a:path>
            </a:pathLst>
          </a:custGeom>
          <a:solidFill>
            <a:srgbClr val="FFFFFF"/>
          </a:solidFill>
        </p:spPr>
        <p:txBody>
          <a:bodyPr wrap="square" lIns="0" tIns="0" rIns="0" bIns="0" rtlCol="0"/>
          <a:lstStyle/>
          <a:p>
            <a:endParaRPr/>
          </a:p>
        </p:txBody>
      </p:sp>
      <p:sp>
        <p:nvSpPr>
          <p:cNvPr id="9" name="object 6">
            <a:extLst>
              <a:ext uri="{FF2B5EF4-FFF2-40B4-BE49-F238E27FC236}">
                <a16:creationId xmlns:a16="http://schemas.microsoft.com/office/drawing/2014/main" id="{5864921D-E566-954F-8380-49B071D8FEF2}"/>
              </a:ext>
            </a:extLst>
          </p:cNvPr>
          <p:cNvSpPr txBox="1"/>
          <p:nvPr/>
        </p:nvSpPr>
        <p:spPr>
          <a:xfrm>
            <a:off x="932052" y="2599942"/>
            <a:ext cx="2292350" cy="299720"/>
          </a:xfrm>
          <a:prstGeom prst="rect">
            <a:avLst/>
          </a:prstGeom>
        </p:spPr>
        <p:txBody>
          <a:bodyPr vert="horz" wrap="square" lIns="0" tIns="12700" rIns="0" bIns="0" rtlCol="0">
            <a:spAutoFit/>
          </a:bodyPr>
          <a:lstStyle/>
          <a:p>
            <a:pPr marL="12700">
              <a:lnSpc>
                <a:spcPct val="100000"/>
              </a:lnSpc>
              <a:spcBef>
                <a:spcPts val="100"/>
              </a:spcBef>
            </a:pPr>
            <a:r>
              <a:rPr sz="1800" spc="-45" dirty="0">
                <a:latin typeface="Arial"/>
                <a:cs typeface="Arial"/>
              </a:rPr>
              <a:t>Max </a:t>
            </a:r>
            <a:r>
              <a:rPr sz="1800" spc="-5" dirty="0">
                <a:latin typeface="Arial"/>
                <a:cs typeface="Arial"/>
              </a:rPr>
              <a:t>1024 </a:t>
            </a:r>
            <a:r>
              <a:rPr sz="1800" spc="-25" dirty="0">
                <a:latin typeface="Arial"/>
                <a:cs typeface="Arial"/>
              </a:rPr>
              <a:t>bytes</a:t>
            </a:r>
            <a:r>
              <a:rPr sz="1800" spc="20" dirty="0">
                <a:latin typeface="Arial"/>
                <a:cs typeface="Arial"/>
              </a:rPr>
              <a:t> </a:t>
            </a:r>
            <a:r>
              <a:rPr sz="1800" spc="-50" dirty="0">
                <a:latin typeface="Arial"/>
                <a:cs typeface="Arial"/>
              </a:rPr>
              <a:t>UTF-8</a:t>
            </a:r>
            <a:endParaRPr sz="1800">
              <a:latin typeface="Arial"/>
              <a:cs typeface="Arial"/>
            </a:endParaRPr>
          </a:p>
        </p:txBody>
      </p:sp>
      <p:sp>
        <p:nvSpPr>
          <p:cNvPr id="10" name="object 7">
            <a:extLst>
              <a:ext uri="{FF2B5EF4-FFF2-40B4-BE49-F238E27FC236}">
                <a16:creationId xmlns:a16="http://schemas.microsoft.com/office/drawing/2014/main" id="{E1150C55-D8C2-1A4E-BC49-AA34E35C9774}"/>
              </a:ext>
            </a:extLst>
          </p:cNvPr>
          <p:cNvSpPr txBox="1"/>
          <p:nvPr/>
        </p:nvSpPr>
        <p:spPr>
          <a:xfrm>
            <a:off x="6184553" y="2599942"/>
            <a:ext cx="2358390"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Including </a:t>
            </a:r>
            <a:r>
              <a:rPr sz="1800" spc="25" dirty="0">
                <a:latin typeface="Arial"/>
                <a:cs typeface="Arial"/>
              </a:rPr>
              <a:t>‘path’</a:t>
            </a:r>
            <a:r>
              <a:rPr sz="1800" spc="15" dirty="0">
                <a:latin typeface="Arial"/>
                <a:cs typeface="Arial"/>
              </a:rPr>
              <a:t> </a:t>
            </a:r>
            <a:r>
              <a:rPr sz="1800" spc="-45" dirty="0">
                <a:latin typeface="Arial"/>
                <a:cs typeface="Arial"/>
              </a:rPr>
              <a:t>prefixes</a:t>
            </a:r>
            <a:endParaRPr sz="1800">
              <a:latin typeface="Arial"/>
              <a:cs typeface="Arial"/>
            </a:endParaRPr>
          </a:p>
        </p:txBody>
      </p:sp>
      <p:sp>
        <p:nvSpPr>
          <p:cNvPr id="11" name="object 8">
            <a:extLst>
              <a:ext uri="{FF2B5EF4-FFF2-40B4-BE49-F238E27FC236}">
                <a16:creationId xmlns:a16="http://schemas.microsoft.com/office/drawing/2014/main" id="{207DF197-5AA5-3E43-B8DB-6A31A22F5705}"/>
              </a:ext>
            </a:extLst>
          </p:cNvPr>
          <p:cNvSpPr/>
          <p:nvPr/>
        </p:nvSpPr>
        <p:spPr>
          <a:xfrm>
            <a:off x="3244950" y="2280766"/>
            <a:ext cx="427192" cy="427192"/>
          </a:xfrm>
          <a:prstGeom prst="rect">
            <a:avLst/>
          </a:prstGeom>
          <a:blipFill>
            <a:blip r:embed="rId3"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F241A8C7-A6BB-C743-B944-8104695001F7}"/>
              </a:ext>
            </a:extLst>
          </p:cNvPr>
          <p:cNvSpPr/>
          <p:nvPr/>
        </p:nvSpPr>
        <p:spPr>
          <a:xfrm>
            <a:off x="3419167" y="2357753"/>
            <a:ext cx="156210" cy="156210"/>
          </a:xfrm>
          <a:custGeom>
            <a:avLst/>
            <a:gdLst/>
            <a:ahLst/>
            <a:cxnLst/>
            <a:rect l="l" t="t" r="r" b="b"/>
            <a:pathLst>
              <a:path w="156210" h="156210">
                <a:moveTo>
                  <a:pt x="155989" y="0"/>
                </a:moveTo>
                <a:lnTo>
                  <a:pt x="8980" y="147008"/>
                </a:lnTo>
                <a:lnTo>
                  <a:pt x="0" y="155989"/>
                </a:lnTo>
              </a:path>
            </a:pathLst>
          </a:custGeom>
          <a:ln w="25400">
            <a:solidFill>
              <a:srgbClr val="FFFFFF"/>
            </a:solidFill>
          </a:ln>
        </p:spPr>
        <p:txBody>
          <a:bodyPr wrap="square" lIns="0" tIns="0" rIns="0" bIns="0" rtlCol="0"/>
          <a:lstStyle/>
          <a:p>
            <a:endParaRPr/>
          </a:p>
        </p:txBody>
      </p:sp>
      <p:sp>
        <p:nvSpPr>
          <p:cNvPr id="13" name="object 10">
            <a:extLst>
              <a:ext uri="{FF2B5EF4-FFF2-40B4-BE49-F238E27FC236}">
                <a16:creationId xmlns:a16="http://schemas.microsoft.com/office/drawing/2014/main" id="{187FF663-138B-7549-93DA-8E8F05DA6215}"/>
              </a:ext>
            </a:extLst>
          </p:cNvPr>
          <p:cNvSpPr/>
          <p:nvPr/>
        </p:nvSpPr>
        <p:spPr>
          <a:xfrm>
            <a:off x="3341937" y="2461656"/>
            <a:ext cx="129539" cy="129539"/>
          </a:xfrm>
          <a:custGeom>
            <a:avLst/>
            <a:gdLst/>
            <a:ahLst/>
            <a:cxnLst/>
            <a:rect l="l" t="t" r="r" b="b"/>
            <a:pathLst>
              <a:path w="129539" h="129539">
                <a:moveTo>
                  <a:pt x="43105" y="0"/>
                </a:moveTo>
                <a:lnTo>
                  <a:pt x="0" y="129316"/>
                </a:lnTo>
                <a:lnTo>
                  <a:pt x="129315" y="86211"/>
                </a:lnTo>
                <a:lnTo>
                  <a:pt x="43105" y="0"/>
                </a:lnTo>
                <a:close/>
              </a:path>
            </a:pathLst>
          </a:custGeom>
          <a:solidFill>
            <a:srgbClr val="FFFFFF"/>
          </a:solidFill>
        </p:spPr>
        <p:txBody>
          <a:bodyPr wrap="square" lIns="0" tIns="0" rIns="0" bIns="0" rtlCol="0"/>
          <a:lstStyle/>
          <a:p>
            <a:endParaRPr/>
          </a:p>
        </p:txBody>
      </p:sp>
      <p:sp>
        <p:nvSpPr>
          <p:cNvPr id="14" name="object 11">
            <a:extLst>
              <a:ext uri="{FF2B5EF4-FFF2-40B4-BE49-F238E27FC236}">
                <a16:creationId xmlns:a16="http://schemas.microsoft.com/office/drawing/2014/main" id="{FA18DF4C-0D64-C248-B8B1-10FBD9F5A851}"/>
              </a:ext>
            </a:extLst>
          </p:cNvPr>
          <p:cNvSpPr/>
          <p:nvPr/>
        </p:nvSpPr>
        <p:spPr>
          <a:xfrm>
            <a:off x="5678733" y="2280766"/>
            <a:ext cx="427192" cy="427192"/>
          </a:xfrm>
          <a:prstGeom prst="rect">
            <a:avLst/>
          </a:prstGeom>
          <a:blipFill>
            <a:blip r:embed="rId4"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FBAEF2B9-CCF2-1D48-9151-91083A71704B}"/>
              </a:ext>
            </a:extLst>
          </p:cNvPr>
          <p:cNvSpPr/>
          <p:nvPr/>
        </p:nvSpPr>
        <p:spPr>
          <a:xfrm>
            <a:off x="5775721" y="2357753"/>
            <a:ext cx="156210" cy="156210"/>
          </a:xfrm>
          <a:custGeom>
            <a:avLst/>
            <a:gdLst/>
            <a:ahLst/>
            <a:cxnLst/>
            <a:rect l="l" t="t" r="r" b="b"/>
            <a:pathLst>
              <a:path w="156210" h="156210">
                <a:moveTo>
                  <a:pt x="0" y="0"/>
                </a:moveTo>
                <a:lnTo>
                  <a:pt x="147008" y="147008"/>
                </a:lnTo>
                <a:lnTo>
                  <a:pt x="155989" y="155989"/>
                </a:lnTo>
              </a:path>
            </a:pathLst>
          </a:custGeom>
          <a:ln w="25400">
            <a:solidFill>
              <a:srgbClr val="FFFFFF"/>
            </a:solidFill>
          </a:ln>
        </p:spPr>
        <p:txBody>
          <a:bodyPr wrap="square" lIns="0" tIns="0" rIns="0" bIns="0" rtlCol="0"/>
          <a:lstStyle/>
          <a:p>
            <a:endParaRPr/>
          </a:p>
        </p:txBody>
      </p:sp>
      <p:sp>
        <p:nvSpPr>
          <p:cNvPr id="16" name="object 13">
            <a:extLst>
              <a:ext uri="{FF2B5EF4-FFF2-40B4-BE49-F238E27FC236}">
                <a16:creationId xmlns:a16="http://schemas.microsoft.com/office/drawing/2014/main" id="{E14EB347-034B-5543-9A66-7BA7BC191DCF}"/>
              </a:ext>
            </a:extLst>
          </p:cNvPr>
          <p:cNvSpPr/>
          <p:nvPr/>
        </p:nvSpPr>
        <p:spPr>
          <a:xfrm>
            <a:off x="5879623" y="2461656"/>
            <a:ext cx="129539" cy="129539"/>
          </a:xfrm>
          <a:custGeom>
            <a:avLst/>
            <a:gdLst/>
            <a:ahLst/>
            <a:cxnLst/>
            <a:rect l="l" t="t" r="r" b="b"/>
            <a:pathLst>
              <a:path w="129539" h="129539">
                <a:moveTo>
                  <a:pt x="86211" y="0"/>
                </a:moveTo>
                <a:lnTo>
                  <a:pt x="0" y="86211"/>
                </a:lnTo>
                <a:lnTo>
                  <a:pt x="129316" y="129316"/>
                </a:lnTo>
                <a:lnTo>
                  <a:pt x="86211" y="0"/>
                </a:lnTo>
                <a:close/>
              </a:path>
            </a:pathLst>
          </a:custGeom>
          <a:solidFill>
            <a:srgbClr val="FFFFFF"/>
          </a:solidFill>
        </p:spPr>
        <p:txBody>
          <a:bodyPr wrap="square" lIns="0" tIns="0" rIns="0" bIns="0" rtlCol="0"/>
          <a:lstStyle/>
          <a:p>
            <a:endParaRPr/>
          </a:p>
        </p:txBody>
      </p:sp>
      <p:sp>
        <p:nvSpPr>
          <p:cNvPr id="17" name="object 14">
            <a:extLst>
              <a:ext uri="{FF2B5EF4-FFF2-40B4-BE49-F238E27FC236}">
                <a16:creationId xmlns:a16="http://schemas.microsoft.com/office/drawing/2014/main" id="{259CD9C2-4C29-4346-8E6C-654E46E69994}"/>
              </a:ext>
            </a:extLst>
          </p:cNvPr>
          <p:cNvSpPr/>
          <p:nvPr/>
        </p:nvSpPr>
        <p:spPr>
          <a:xfrm>
            <a:off x="2132929" y="4190994"/>
            <a:ext cx="4764405" cy="191770"/>
          </a:xfrm>
          <a:custGeom>
            <a:avLst/>
            <a:gdLst/>
            <a:ahLst/>
            <a:cxnLst/>
            <a:rect l="l" t="t" r="r" b="b"/>
            <a:pathLst>
              <a:path w="4764405" h="191770">
                <a:moveTo>
                  <a:pt x="4763840" y="5"/>
                </a:moveTo>
                <a:lnTo>
                  <a:pt x="4757700" y="37227"/>
                </a:lnTo>
                <a:lnTo>
                  <a:pt x="4740957" y="67623"/>
                </a:lnTo>
                <a:lnTo>
                  <a:pt x="4716124" y="88116"/>
                </a:lnTo>
                <a:lnTo>
                  <a:pt x="4685714" y="95631"/>
                </a:lnTo>
                <a:lnTo>
                  <a:pt x="2460046" y="95626"/>
                </a:lnTo>
                <a:lnTo>
                  <a:pt x="2429636" y="103140"/>
                </a:lnTo>
                <a:lnTo>
                  <a:pt x="2404802" y="123634"/>
                </a:lnTo>
                <a:lnTo>
                  <a:pt x="2388059" y="154030"/>
                </a:lnTo>
                <a:lnTo>
                  <a:pt x="2381920" y="191252"/>
                </a:lnTo>
                <a:lnTo>
                  <a:pt x="2375780" y="154030"/>
                </a:lnTo>
                <a:lnTo>
                  <a:pt x="2359037" y="123634"/>
                </a:lnTo>
                <a:lnTo>
                  <a:pt x="2334204" y="103140"/>
                </a:lnTo>
                <a:lnTo>
                  <a:pt x="2303794" y="95626"/>
                </a:lnTo>
                <a:lnTo>
                  <a:pt x="78126" y="95626"/>
                </a:lnTo>
                <a:lnTo>
                  <a:pt x="47715" y="88111"/>
                </a:lnTo>
                <a:lnTo>
                  <a:pt x="22882" y="67617"/>
                </a:lnTo>
                <a:lnTo>
                  <a:pt x="6139" y="37221"/>
                </a:lnTo>
                <a:lnTo>
                  <a:pt x="0" y="0"/>
                </a:lnTo>
              </a:path>
            </a:pathLst>
          </a:custGeom>
          <a:ln w="24059">
            <a:solidFill>
              <a:srgbClr val="4F81BD"/>
            </a:solidFill>
          </a:ln>
        </p:spPr>
        <p:txBody>
          <a:bodyPr wrap="square" lIns="0" tIns="0" rIns="0" bIns="0" rtlCol="0"/>
          <a:lstStyle/>
          <a:p>
            <a:endParaRPr/>
          </a:p>
        </p:txBody>
      </p:sp>
      <p:sp>
        <p:nvSpPr>
          <p:cNvPr id="18" name="object 15">
            <a:extLst>
              <a:ext uri="{FF2B5EF4-FFF2-40B4-BE49-F238E27FC236}">
                <a16:creationId xmlns:a16="http://schemas.microsoft.com/office/drawing/2014/main" id="{46F968B9-514E-8541-BDCA-59CB0E053379}"/>
              </a:ext>
            </a:extLst>
          </p:cNvPr>
          <p:cNvSpPr txBox="1"/>
          <p:nvPr/>
        </p:nvSpPr>
        <p:spPr>
          <a:xfrm>
            <a:off x="2171411" y="2994275"/>
            <a:ext cx="4670425" cy="1846659"/>
          </a:xfrm>
          <a:prstGeom prst="rect">
            <a:avLst/>
          </a:prstGeom>
        </p:spPr>
        <p:txBody>
          <a:bodyPr vert="horz" wrap="square" lIns="0" tIns="12700" rIns="0" bIns="0" rtlCol="0">
            <a:spAutoFit/>
          </a:bodyPr>
          <a:lstStyle/>
          <a:p>
            <a:pPr marL="1278255">
              <a:lnSpc>
                <a:spcPct val="100000"/>
              </a:lnSpc>
              <a:spcBef>
                <a:spcPts val="100"/>
              </a:spcBef>
            </a:pPr>
            <a:r>
              <a:rPr sz="1800" spc="-40" dirty="0">
                <a:latin typeface="Arial"/>
                <a:cs typeface="Arial"/>
              </a:rPr>
              <a:t>Unique </a:t>
            </a:r>
            <a:r>
              <a:rPr sz="1800" spc="-25" dirty="0">
                <a:latin typeface="Arial"/>
                <a:cs typeface="Arial"/>
              </a:rPr>
              <a:t>within </a:t>
            </a:r>
            <a:r>
              <a:rPr sz="1800" spc="-70" dirty="0">
                <a:latin typeface="Arial"/>
                <a:cs typeface="Arial"/>
              </a:rPr>
              <a:t>a</a:t>
            </a:r>
            <a:r>
              <a:rPr sz="1800" spc="55" dirty="0">
                <a:latin typeface="Arial"/>
                <a:cs typeface="Arial"/>
              </a:rPr>
              <a:t> </a:t>
            </a:r>
            <a:r>
              <a:rPr sz="1800" spc="-5" dirty="0">
                <a:latin typeface="Arial"/>
                <a:cs typeface="Arial"/>
              </a:rPr>
              <a:t>bucket</a:t>
            </a:r>
            <a:endParaRPr sz="1800" dirty="0">
              <a:latin typeface="Arial"/>
              <a:cs typeface="Arial"/>
            </a:endParaRPr>
          </a:p>
          <a:p>
            <a:pPr>
              <a:lnSpc>
                <a:spcPct val="100000"/>
              </a:lnSpc>
            </a:pPr>
            <a:endParaRPr sz="2100" dirty="0">
              <a:latin typeface="Times New Roman"/>
              <a:cs typeface="Times New Roman"/>
            </a:endParaRPr>
          </a:p>
          <a:p>
            <a:pPr algn="ctr">
              <a:lnSpc>
                <a:spcPct val="100000"/>
              </a:lnSpc>
              <a:spcBef>
                <a:spcPts val="1375"/>
              </a:spcBef>
            </a:pPr>
            <a:r>
              <a:rPr sz="1900" b="1" dirty="0">
                <a:latin typeface="Consolas"/>
                <a:cs typeface="Consolas"/>
              </a:rPr>
              <a:t>assets/js/jquery/plugins/jtables.js</a:t>
            </a:r>
            <a:endParaRPr sz="1900" dirty="0">
              <a:latin typeface="Consolas"/>
              <a:cs typeface="Consolas"/>
            </a:endParaRPr>
          </a:p>
          <a:p>
            <a:pPr>
              <a:lnSpc>
                <a:spcPct val="100000"/>
              </a:lnSpc>
            </a:pPr>
            <a:endParaRPr sz="1900" dirty="0">
              <a:latin typeface="Times New Roman"/>
              <a:cs typeface="Times New Roman"/>
            </a:endParaRPr>
          </a:p>
          <a:p>
            <a:pPr marL="8255" algn="ctr">
              <a:lnSpc>
                <a:spcPct val="100000"/>
              </a:lnSpc>
              <a:spcBef>
                <a:spcPts val="1465"/>
              </a:spcBef>
            </a:pPr>
            <a:r>
              <a:rPr sz="1800" spc="-55" dirty="0">
                <a:latin typeface="Arial"/>
                <a:cs typeface="Arial"/>
              </a:rPr>
              <a:t>an </a:t>
            </a:r>
            <a:r>
              <a:rPr sz="1800" spc="-40" dirty="0">
                <a:latin typeface="Arial"/>
                <a:cs typeface="Arial"/>
              </a:rPr>
              <a:t>example </a:t>
            </a:r>
            <a:r>
              <a:rPr sz="1800" spc="-10" dirty="0">
                <a:latin typeface="Arial"/>
                <a:cs typeface="Arial"/>
              </a:rPr>
              <a:t>object</a:t>
            </a:r>
            <a:r>
              <a:rPr sz="1800" spc="85" dirty="0">
                <a:latin typeface="Arial"/>
                <a:cs typeface="Arial"/>
              </a:rPr>
              <a:t> </a:t>
            </a:r>
            <a:r>
              <a:rPr sz="1800" spc="-45" dirty="0">
                <a:latin typeface="Arial"/>
                <a:cs typeface="Arial"/>
              </a:rPr>
              <a:t>key</a:t>
            </a:r>
            <a:endParaRPr sz="1800" dirty="0">
              <a:latin typeface="Arial"/>
              <a:cs typeface="Arial"/>
            </a:endParaRPr>
          </a:p>
        </p:txBody>
      </p:sp>
    </p:spTree>
    <p:extLst>
      <p:ext uri="{BB962C8B-B14F-4D97-AF65-F5344CB8AC3E}">
        <p14:creationId xmlns:p14="http://schemas.microsoft.com/office/powerpoint/2010/main" val="15056738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C9CB-45ED-C945-942A-235E7C7C9C07}"/>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8B57F7C5-5257-1C4D-BA3B-75A15E892E19}"/>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98A14F1D-02DA-0248-8075-9CCF5344FE08}"/>
              </a:ext>
            </a:extLst>
          </p:cNvPr>
          <p:cNvSpPr>
            <a:spLocks noGrp="1"/>
          </p:cNvSpPr>
          <p:nvPr>
            <p:ph type="sldNum" sz="quarter" idx="12"/>
          </p:nvPr>
        </p:nvSpPr>
        <p:spPr/>
        <p:txBody>
          <a:bodyPr/>
          <a:lstStyle/>
          <a:p>
            <a:fld id="{A89303E2-24A7-45FB-8F9B-C98A0FA0F4CA}" type="slidenum">
              <a:rPr lang="en-US" smtClean="0"/>
              <a:t>66</a:t>
            </a:fld>
            <a:endParaRPr lang="en-US" dirty="0"/>
          </a:p>
        </p:txBody>
      </p:sp>
      <p:sp>
        <p:nvSpPr>
          <p:cNvPr id="12" name="object 2">
            <a:extLst>
              <a:ext uri="{FF2B5EF4-FFF2-40B4-BE49-F238E27FC236}">
                <a16:creationId xmlns:a16="http://schemas.microsoft.com/office/drawing/2014/main" id="{F2AF2B60-B849-9046-A212-315CC0EBF653}"/>
              </a:ext>
            </a:extLst>
          </p:cNvPr>
          <p:cNvSpPr txBox="1"/>
          <p:nvPr/>
        </p:nvSpPr>
        <p:spPr>
          <a:xfrm>
            <a:off x="2286000" y="1828836"/>
            <a:ext cx="2926080"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Arial"/>
                <a:cs typeface="Arial"/>
              </a:rPr>
              <a:t>A </a:t>
            </a:r>
            <a:r>
              <a:rPr sz="1800" spc="-5" dirty="0">
                <a:latin typeface="Arial"/>
                <a:cs typeface="Arial"/>
              </a:rPr>
              <a:t>web </a:t>
            </a:r>
            <a:r>
              <a:rPr sz="1800" spc="-25" dirty="0">
                <a:latin typeface="Arial"/>
                <a:cs typeface="Arial"/>
              </a:rPr>
              <a:t>store, </a:t>
            </a:r>
            <a:r>
              <a:rPr sz="1800" spc="-5" dirty="0">
                <a:latin typeface="Arial"/>
                <a:cs typeface="Arial"/>
              </a:rPr>
              <a:t>not </a:t>
            </a:r>
            <a:r>
              <a:rPr sz="1800" spc="-70" dirty="0">
                <a:latin typeface="Arial"/>
                <a:cs typeface="Arial"/>
              </a:rPr>
              <a:t>a </a:t>
            </a:r>
            <a:r>
              <a:rPr sz="1800" spc="-60" dirty="0">
                <a:latin typeface="Arial"/>
                <a:cs typeface="Arial"/>
              </a:rPr>
              <a:t>file</a:t>
            </a:r>
            <a:r>
              <a:rPr sz="1800" spc="140" dirty="0">
                <a:latin typeface="Arial"/>
                <a:cs typeface="Arial"/>
              </a:rPr>
              <a:t> </a:t>
            </a:r>
            <a:r>
              <a:rPr sz="1800" spc="-30" dirty="0">
                <a:latin typeface="Arial"/>
                <a:cs typeface="Arial"/>
              </a:rPr>
              <a:t>system</a:t>
            </a:r>
            <a:endParaRPr sz="1800">
              <a:latin typeface="Arial"/>
              <a:cs typeface="Arial"/>
            </a:endParaRPr>
          </a:p>
        </p:txBody>
      </p:sp>
      <p:sp>
        <p:nvSpPr>
          <p:cNvPr id="13" name="object 3">
            <a:extLst>
              <a:ext uri="{FF2B5EF4-FFF2-40B4-BE49-F238E27FC236}">
                <a16:creationId xmlns:a16="http://schemas.microsoft.com/office/drawing/2014/main" id="{A75D376C-C990-0043-BF7C-75F2AFEF189E}"/>
              </a:ext>
            </a:extLst>
          </p:cNvPr>
          <p:cNvSpPr/>
          <p:nvPr/>
        </p:nvSpPr>
        <p:spPr>
          <a:xfrm>
            <a:off x="4147802" y="2406248"/>
            <a:ext cx="469900" cy="1155700"/>
          </a:xfrm>
          <a:custGeom>
            <a:avLst/>
            <a:gdLst/>
            <a:ahLst/>
            <a:cxnLst/>
            <a:rect l="l" t="t" r="r" b="b"/>
            <a:pathLst>
              <a:path w="469900" h="1155700">
                <a:moveTo>
                  <a:pt x="0" y="0"/>
                </a:moveTo>
                <a:lnTo>
                  <a:pt x="0" y="1155700"/>
                </a:lnTo>
                <a:lnTo>
                  <a:pt x="443126" y="1155700"/>
                </a:lnTo>
                <a:lnTo>
                  <a:pt x="469900" y="1155700"/>
                </a:lnTo>
              </a:path>
            </a:pathLst>
          </a:custGeom>
          <a:ln w="50800">
            <a:solidFill>
              <a:srgbClr val="FFA900"/>
            </a:solidFill>
          </a:ln>
        </p:spPr>
        <p:txBody>
          <a:bodyPr wrap="square" lIns="0" tIns="0" rIns="0" bIns="0" rtlCol="0"/>
          <a:lstStyle/>
          <a:p>
            <a:endParaRPr/>
          </a:p>
        </p:txBody>
      </p:sp>
      <p:sp>
        <p:nvSpPr>
          <p:cNvPr id="14" name="object 4">
            <a:extLst>
              <a:ext uri="{FF2B5EF4-FFF2-40B4-BE49-F238E27FC236}">
                <a16:creationId xmlns:a16="http://schemas.microsoft.com/office/drawing/2014/main" id="{939A1DAE-747E-5D45-8AEF-B86CC9A435C4}"/>
              </a:ext>
            </a:extLst>
          </p:cNvPr>
          <p:cNvSpPr/>
          <p:nvPr/>
        </p:nvSpPr>
        <p:spPr>
          <a:xfrm>
            <a:off x="4592302" y="3455269"/>
            <a:ext cx="213360" cy="213360"/>
          </a:xfrm>
          <a:custGeom>
            <a:avLst/>
            <a:gdLst/>
            <a:ahLst/>
            <a:cxnLst/>
            <a:rect l="l" t="t" r="r" b="b"/>
            <a:pathLst>
              <a:path w="213360" h="213360">
                <a:moveTo>
                  <a:pt x="0" y="0"/>
                </a:moveTo>
                <a:lnTo>
                  <a:pt x="0" y="213360"/>
                </a:lnTo>
                <a:lnTo>
                  <a:pt x="213360" y="106680"/>
                </a:lnTo>
                <a:lnTo>
                  <a:pt x="0" y="0"/>
                </a:lnTo>
                <a:close/>
              </a:path>
            </a:pathLst>
          </a:custGeom>
          <a:solidFill>
            <a:srgbClr val="FFA900"/>
          </a:solidFill>
        </p:spPr>
        <p:txBody>
          <a:bodyPr wrap="square" lIns="0" tIns="0" rIns="0" bIns="0" rtlCol="0"/>
          <a:lstStyle/>
          <a:p>
            <a:endParaRPr/>
          </a:p>
        </p:txBody>
      </p:sp>
      <p:sp>
        <p:nvSpPr>
          <p:cNvPr id="15" name="object 5">
            <a:extLst>
              <a:ext uri="{FF2B5EF4-FFF2-40B4-BE49-F238E27FC236}">
                <a16:creationId xmlns:a16="http://schemas.microsoft.com/office/drawing/2014/main" id="{06F61C3D-D461-4E4F-84EA-E7D75D53D9FD}"/>
              </a:ext>
            </a:extLst>
          </p:cNvPr>
          <p:cNvSpPr/>
          <p:nvPr/>
        </p:nvSpPr>
        <p:spPr>
          <a:xfrm>
            <a:off x="3373101" y="2406248"/>
            <a:ext cx="469900" cy="2476500"/>
          </a:xfrm>
          <a:custGeom>
            <a:avLst/>
            <a:gdLst/>
            <a:ahLst/>
            <a:cxnLst/>
            <a:rect l="l" t="t" r="r" b="b"/>
            <a:pathLst>
              <a:path w="469900" h="2476500">
                <a:moveTo>
                  <a:pt x="0" y="0"/>
                </a:moveTo>
                <a:lnTo>
                  <a:pt x="0" y="2476500"/>
                </a:lnTo>
                <a:lnTo>
                  <a:pt x="442828" y="2476500"/>
                </a:lnTo>
                <a:lnTo>
                  <a:pt x="469899" y="2476500"/>
                </a:lnTo>
              </a:path>
            </a:pathLst>
          </a:custGeom>
          <a:ln w="50800">
            <a:solidFill>
              <a:srgbClr val="FFA900"/>
            </a:solidFill>
          </a:ln>
        </p:spPr>
        <p:txBody>
          <a:bodyPr wrap="square" lIns="0" tIns="0" rIns="0" bIns="0" rtlCol="0"/>
          <a:lstStyle/>
          <a:p>
            <a:endParaRPr/>
          </a:p>
        </p:txBody>
      </p:sp>
      <p:sp>
        <p:nvSpPr>
          <p:cNvPr id="16" name="object 6">
            <a:extLst>
              <a:ext uri="{FF2B5EF4-FFF2-40B4-BE49-F238E27FC236}">
                <a16:creationId xmlns:a16="http://schemas.microsoft.com/office/drawing/2014/main" id="{C5143F64-6CF9-7543-9C72-48AA6DCFD237}"/>
              </a:ext>
            </a:extLst>
          </p:cNvPr>
          <p:cNvSpPr/>
          <p:nvPr/>
        </p:nvSpPr>
        <p:spPr>
          <a:xfrm>
            <a:off x="3817602" y="4776069"/>
            <a:ext cx="213360" cy="213360"/>
          </a:xfrm>
          <a:custGeom>
            <a:avLst/>
            <a:gdLst/>
            <a:ahLst/>
            <a:cxnLst/>
            <a:rect l="l" t="t" r="r" b="b"/>
            <a:pathLst>
              <a:path w="213360" h="213360">
                <a:moveTo>
                  <a:pt x="0" y="0"/>
                </a:moveTo>
                <a:lnTo>
                  <a:pt x="0" y="213359"/>
                </a:lnTo>
                <a:lnTo>
                  <a:pt x="213360" y="106679"/>
                </a:lnTo>
                <a:lnTo>
                  <a:pt x="0" y="0"/>
                </a:lnTo>
                <a:close/>
              </a:path>
            </a:pathLst>
          </a:custGeom>
          <a:solidFill>
            <a:srgbClr val="FFA900"/>
          </a:solidFill>
        </p:spPr>
        <p:txBody>
          <a:bodyPr wrap="square" lIns="0" tIns="0" rIns="0" bIns="0" rtlCol="0"/>
          <a:lstStyle/>
          <a:p>
            <a:endParaRPr/>
          </a:p>
        </p:txBody>
      </p:sp>
      <p:sp>
        <p:nvSpPr>
          <p:cNvPr id="17" name="object 7">
            <a:extLst>
              <a:ext uri="{FF2B5EF4-FFF2-40B4-BE49-F238E27FC236}">
                <a16:creationId xmlns:a16="http://schemas.microsoft.com/office/drawing/2014/main" id="{BB788292-A2F9-3844-8C46-DCDFDC7049D6}"/>
              </a:ext>
            </a:extLst>
          </p:cNvPr>
          <p:cNvSpPr txBox="1"/>
          <p:nvPr/>
        </p:nvSpPr>
        <p:spPr>
          <a:xfrm>
            <a:off x="4089357" y="4729480"/>
            <a:ext cx="2078989" cy="299720"/>
          </a:xfrm>
          <a:prstGeom prst="rect">
            <a:avLst/>
          </a:prstGeom>
        </p:spPr>
        <p:txBody>
          <a:bodyPr vert="horz" wrap="square" lIns="0" tIns="12700" rIns="0" bIns="0" rtlCol="0">
            <a:spAutoFit/>
          </a:bodyPr>
          <a:lstStyle/>
          <a:p>
            <a:pPr marL="12700">
              <a:lnSpc>
                <a:spcPct val="100000"/>
              </a:lnSpc>
              <a:spcBef>
                <a:spcPts val="100"/>
              </a:spcBef>
            </a:pPr>
            <a:r>
              <a:rPr sz="1800" spc="-60" dirty="0">
                <a:latin typeface="Arial"/>
                <a:cs typeface="Arial"/>
              </a:rPr>
              <a:t>Eventually</a:t>
            </a:r>
            <a:r>
              <a:rPr sz="1800" spc="-35" dirty="0">
                <a:latin typeface="Arial"/>
                <a:cs typeface="Arial"/>
              </a:rPr>
              <a:t> </a:t>
            </a:r>
            <a:r>
              <a:rPr sz="1800" spc="-20" dirty="0">
                <a:latin typeface="Arial"/>
                <a:cs typeface="Arial"/>
              </a:rPr>
              <a:t>consistent</a:t>
            </a:r>
            <a:endParaRPr sz="1800">
              <a:latin typeface="Arial"/>
              <a:cs typeface="Arial"/>
            </a:endParaRPr>
          </a:p>
        </p:txBody>
      </p:sp>
      <p:sp>
        <p:nvSpPr>
          <p:cNvPr id="18" name="object 8">
            <a:extLst>
              <a:ext uri="{FF2B5EF4-FFF2-40B4-BE49-F238E27FC236}">
                <a16:creationId xmlns:a16="http://schemas.microsoft.com/office/drawing/2014/main" id="{182DE9E0-1658-F744-A218-8F7E3B79ED46}"/>
              </a:ext>
            </a:extLst>
          </p:cNvPr>
          <p:cNvSpPr txBox="1"/>
          <p:nvPr/>
        </p:nvSpPr>
        <p:spPr>
          <a:xfrm>
            <a:off x="4924415" y="3289259"/>
            <a:ext cx="1148080" cy="553998"/>
          </a:xfrm>
          <a:prstGeom prst="rect">
            <a:avLst/>
          </a:prstGeom>
        </p:spPr>
        <p:txBody>
          <a:bodyPr vert="horz" wrap="square" lIns="0" tIns="6985" rIns="0" bIns="0" rtlCol="0">
            <a:spAutoFit/>
          </a:bodyPr>
          <a:lstStyle/>
          <a:p>
            <a:pPr marL="12700" marR="5080">
              <a:lnSpc>
                <a:spcPct val="101899"/>
              </a:lnSpc>
              <a:spcBef>
                <a:spcPts val="55"/>
              </a:spcBef>
            </a:pPr>
            <a:r>
              <a:rPr sz="1800" spc="-50" dirty="0">
                <a:latin typeface="Arial"/>
                <a:cs typeface="Arial"/>
              </a:rPr>
              <a:t>Write </a:t>
            </a:r>
            <a:r>
              <a:rPr sz="1800" spc="-15" dirty="0">
                <a:latin typeface="Arial"/>
                <a:cs typeface="Arial"/>
              </a:rPr>
              <a:t>once,  </a:t>
            </a:r>
            <a:r>
              <a:rPr sz="1800" spc="-55" dirty="0">
                <a:latin typeface="Arial"/>
                <a:cs typeface="Arial"/>
              </a:rPr>
              <a:t>Read</a:t>
            </a:r>
            <a:r>
              <a:rPr sz="1800" spc="-70" dirty="0">
                <a:latin typeface="Arial"/>
                <a:cs typeface="Arial"/>
              </a:rPr>
              <a:t> </a:t>
            </a:r>
            <a:r>
              <a:rPr sz="1800" spc="-45" dirty="0">
                <a:latin typeface="Arial"/>
                <a:cs typeface="Arial"/>
              </a:rPr>
              <a:t>many</a:t>
            </a:r>
            <a:endParaRPr sz="1800">
              <a:latin typeface="Arial"/>
              <a:cs typeface="Arial"/>
            </a:endParaRPr>
          </a:p>
        </p:txBody>
      </p:sp>
    </p:spTree>
    <p:extLst>
      <p:ext uri="{BB962C8B-B14F-4D97-AF65-F5344CB8AC3E}">
        <p14:creationId xmlns:p14="http://schemas.microsoft.com/office/powerpoint/2010/main" val="692072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3EF2-A331-C449-A8AF-4AEED053976E}"/>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02E4A5B3-4417-5B46-9E83-F59076212221}"/>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0D65B3A2-C202-B840-8BEC-0CB06DAFA5C3}"/>
              </a:ext>
            </a:extLst>
          </p:cNvPr>
          <p:cNvSpPr>
            <a:spLocks noGrp="1"/>
          </p:cNvSpPr>
          <p:nvPr>
            <p:ph type="sldNum" sz="quarter" idx="12"/>
          </p:nvPr>
        </p:nvSpPr>
        <p:spPr/>
        <p:txBody>
          <a:bodyPr/>
          <a:lstStyle/>
          <a:p>
            <a:fld id="{A89303E2-24A7-45FB-8F9B-C98A0FA0F4CA}" type="slidenum">
              <a:rPr lang="en-US" smtClean="0"/>
              <a:t>67</a:t>
            </a:fld>
            <a:endParaRPr lang="en-US" dirty="0"/>
          </a:p>
        </p:txBody>
      </p:sp>
      <p:pic>
        <p:nvPicPr>
          <p:cNvPr id="5" name="Picture 4">
            <a:extLst>
              <a:ext uri="{FF2B5EF4-FFF2-40B4-BE49-F238E27FC236}">
                <a16:creationId xmlns:a16="http://schemas.microsoft.com/office/drawing/2014/main" id="{566FECF2-5020-2245-B989-9F91F726C689}"/>
              </a:ext>
            </a:extLst>
          </p:cNvPr>
          <p:cNvPicPr>
            <a:picLocks noChangeAspect="1"/>
          </p:cNvPicPr>
          <p:nvPr/>
        </p:nvPicPr>
        <p:blipFill>
          <a:blip r:embed="rId2"/>
          <a:stretch>
            <a:fillRect/>
          </a:stretch>
        </p:blipFill>
        <p:spPr>
          <a:xfrm>
            <a:off x="798979" y="2030529"/>
            <a:ext cx="7372350" cy="4294071"/>
          </a:xfrm>
          <a:prstGeom prst="rect">
            <a:avLst/>
          </a:prstGeom>
        </p:spPr>
      </p:pic>
    </p:spTree>
    <p:extLst>
      <p:ext uri="{BB962C8B-B14F-4D97-AF65-F5344CB8AC3E}">
        <p14:creationId xmlns:p14="http://schemas.microsoft.com/office/powerpoint/2010/main" val="287708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5A1A-4FE8-AF44-908A-A4DBD181A3BF}"/>
              </a:ext>
            </a:extLst>
          </p:cNvPr>
          <p:cNvSpPr>
            <a:spLocks noGrp="1"/>
          </p:cNvSpPr>
          <p:nvPr>
            <p:ph type="title"/>
          </p:nvPr>
        </p:nvSpPr>
        <p:spPr/>
        <p:txBody>
          <a:bodyPr/>
          <a:lstStyle/>
          <a:p>
            <a:r>
              <a:rPr lang="en-US" dirty="0"/>
              <a:t>Amazon S3 Concepts</a:t>
            </a:r>
          </a:p>
        </p:txBody>
      </p:sp>
      <p:sp>
        <p:nvSpPr>
          <p:cNvPr id="3" name="Footer Placeholder 2">
            <a:extLst>
              <a:ext uri="{FF2B5EF4-FFF2-40B4-BE49-F238E27FC236}">
                <a16:creationId xmlns:a16="http://schemas.microsoft.com/office/drawing/2014/main" id="{B9F04F23-4CCD-F846-B9A6-265A326ABC42}"/>
              </a:ext>
            </a:extLst>
          </p:cNvPr>
          <p:cNvSpPr>
            <a:spLocks noGrp="1"/>
          </p:cNvSpPr>
          <p:nvPr>
            <p:ph type="ftr" sz="quarter" idx="11"/>
          </p:nvPr>
        </p:nvSpPr>
        <p:spPr/>
        <p:txBody>
          <a:bodyPr/>
          <a:lstStyle/>
          <a:p>
            <a:r>
              <a:rPr lang="en-US"/>
              <a:t>Big Data Technologies - Module 01a</a:t>
            </a:r>
            <a:endParaRPr lang="en-US" dirty="0"/>
          </a:p>
        </p:txBody>
      </p:sp>
      <p:sp>
        <p:nvSpPr>
          <p:cNvPr id="4" name="Slide Number Placeholder 3">
            <a:extLst>
              <a:ext uri="{FF2B5EF4-FFF2-40B4-BE49-F238E27FC236}">
                <a16:creationId xmlns:a16="http://schemas.microsoft.com/office/drawing/2014/main" id="{F127A83C-D625-0947-82C0-742C720FE076}"/>
              </a:ext>
            </a:extLst>
          </p:cNvPr>
          <p:cNvSpPr>
            <a:spLocks noGrp="1"/>
          </p:cNvSpPr>
          <p:nvPr>
            <p:ph type="sldNum" sz="quarter" idx="12"/>
          </p:nvPr>
        </p:nvSpPr>
        <p:spPr/>
        <p:txBody>
          <a:bodyPr/>
          <a:lstStyle/>
          <a:p>
            <a:fld id="{A89303E2-24A7-45FB-8F9B-C98A0FA0F4CA}" type="slidenum">
              <a:rPr lang="en-US" smtClean="0"/>
              <a:t>68</a:t>
            </a:fld>
            <a:endParaRPr lang="en-US" dirty="0"/>
          </a:p>
        </p:txBody>
      </p:sp>
      <p:sp>
        <p:nvSpPr>
          <p:cNvPr id="5" name="Rectangle 4">
            <a:extLst>
              <a:ext uri="{FF2B5EF4-FFF2-40B4-BE49-F238E27FC236}">
                <a16:creationId xmlns:a16="http://schemas.microsoft.com/office/drawing/2014/main" id="{7A52C89A-E43E-8745-BB59-3209606AD3A9}"/>
              </a:ext>
            </a:extLst>
          </p:cNvPr>
          <p:cNvSpPr/>
          <p:nvPr/>
        </p:nvSpPr>
        <p:spPr>
          <a:xfrm>
            <a:off x="1016001" y="3641091"/>
            <a:ext cx="1117599" cy="702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Bucket</a:t>
            </a:r>
          </a:p>
        </p:txBody>
      </p:sp>
      <p:sp>
        <p:nvSpPr>
          <p:cNvPr id="6" name="Rectangle 5">
            <a:extLst>
              <a:ext uri="{FF2B5EF4-FFF2-40B4-BE49-F238E27FC236}">
                <a16:creationId xmlns:a16="http://schemas.microsoft.com/office/drawing/2014/main" id="{1B030197-D37A-2D4B-8959-4CBFF09F0225}"/>
              </a:ext>
            </a:extLst>
          </p:cNvPr>
          <p:cNvSpPr/>
          <p:nvPr/>
        </p:nvSpPr>
        <p:spPr>
          <a:xfrm>
            <a:off x="4724400" y="3697069"/>
            <a:ext cx="1331257"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Object</a:t>
            </a:r>
          </a:p>
        </p:txBody>
      </p:sp>
      <p:sp>
        <p:nvSpPr>
          <p:cNvPr id="7" name="Oval 6">
            <a:extLst>
              <a:ext uri="{FF2B5EF4-FFF2-40B4-BE49-F238E27FC236}">
                <a16:creationId xmlns:a16="http://schemas.microsoft.com/office/drawing/2014/main" id="{63F6B0E0-F893-B042-9F7F-6D5B3D4E9FF1}"/>
              </a:ext>
            </a:extLst>
          </p:cNvPr>
          <p:cNvSpPr/>
          <p:nvPr/>
        </p:nvSpPr>
        <p:spPr>
          <a:xfrm>
            <a:off x="5715000" y="4724400"/>
            <a:ext cx="1084164" cy="1065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a:t>
            </a:r>
          </a:p>
        </p:txBody>
      </p:sp>
      <p:sp>
        <p:nvSpPr>
          <p:cNvPr id="8" name="Oval 7">
            <a:extLst>
              <a:ext uri="{FF2B5EF4-FFF2-40B4-BE49-F238E27FC236}">
                <a16:creationId xmlns:a16="http://schemas.microsoft.com/office/drawing/2014/main" id="{D266AF4F-0CAF-E94C-AD22-60D3F809BE53}"/>
              </a:ext>
            </a:extLst>
          </p:cNvPr>
          <p:cNvSpPr/>
          <p:nvPr/>
        </p:nvSpPr>
        <p:spPr>
          <a:xfrm>
            <a:off x="3962400" y="4724400"/>
            <a:ext cx="1084164" cy="1076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TextBox 8">
            <a:extLst>
              <a:ext uri="{FF2B5EF4-FFF2-40B4-BE49-F238E27FC236}">
                <a16:creationId xmlns:a16="http://schemas.microsoft.com/office/drawing/2014/main" id="{C6116040-7D2D-0749-93A7-07DE869DBAD2}"/>
              </a:ext>
            </a:extLst>
          </p:cNvPr>
          <p:cNvSpPr txBox="1"/>
          <p:nvPr/>
        </p:nvSpPr>
        <p:spPr>
          <a:xfrm>
            <a:off x="136344" y="4470005"/>
            <a:ext cx="3140256" cy="1754326"/>
          </a:xfrm>
          <a:prstGeom prst="rect">
            <a:avLst/>
          </a:prstGeom>
          <a:noFill/>
        </p:spPr>
        <p:txBody>
          <a:bodyPr wrap="square" rtlCol="0">
            <a:spAutoFit/>
          </a:bodyPr>
          <a:lstStyle/>
          <a:p>
            <a:r>
              <a:rPr lang="en-US" dirty="0"/>
              <a:t>A bucket is a container used for storing objects in S3</a:t>
            </a:r>
          </a:p>
          <a:p>
            <a:endParaRPr lang="en-US" dirty="0"/>
          </a:p>
          <a:p>
            <a:r>
              <a:rPr lang="en-US" dirty="0"/>
              <a:t>There is no limit to the number of objects that can be stored in an S3 bucket</a:t>
            </a:r>
          </a:p>
        </p:txBody>
      </p:sp>
      <p:sp>
        <p:nvSpPr>
          <p:cNvPr id="10" name="Oval 9">
            <a:extLst>
              <a:ext uri="{FF2B5EF4-FFF2-40B4-BE49-F238E27FC236}">
                <a16:creationId xmlns:a16="http://schemas.microsoft.com/office/drawing/2014/main" id="{1EDEC8AD-3F4C-494F-84D5-6F82D1F6FA53}"/>
              </a:ext>
            </a:extLst>
          </p:cNvPr>
          <p:cNvSpPr/>
          <p:nvPr/>
        </p:nvSpPr>
        <p:spPr>
          <a:xfrm>
            <a:off x="990600" y="1638912"/>
            <a:ext cx="1117599" cy="1180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11" name="TextBox 10">
            <a:extLst>
              <a:ext uri="{FF2B5EF4-FFF2-40B4-BE49-F238E27FC236}">
                <a16:creationId xmlns:a16="http://schemas.microsoft.com/office/drawing/2014/main" id="{E2E22F8F-7F3C-114F-B89D-00D7161570EC}"/>
              </a:ext>
            </a:extLst>
          </p:cNvPr>
          <p:cNvSpPr txBox="1"/>
          <p:nvPr/>
        </p:nvSpPr>
        <p:spPr>
          <a:xfrm>
            <a:off x="2171070" y="1628991"/>
            <a:ext cx="6059621" cy="1200329"/>
          </a:xfrm>
          <a:prstGeom prst="rect">
            <a:avLst/>
          </a:prstGeom>
          <a:noFill/>
        </p:spPr>
        <p:txBody>
          <a:bodyPr wrap="square" rtlCol="0">
            <a:spAutoFit/>
          </a:bodyPr>
          <a:lstStyle/>
          <a:p>
            <a:r>
              <a:rPr lang="en-US" dirty="0"/>
              <a:t>A bucket name must be unique across all of AWS</a:t>
            </a:r>
          </a:p>
          <a:p>
            <a:endParaRPr lang="en-US" dirty="0"/>
          </a:p>
          <a:p>
            <a:r>
              <a:rPr lang="en-US" dirty="0"/>
              <a:t>If the bucket name is “</a:t>
            </a:r>
            <a:r>
              <a:rPr lang="en-US" dirty="0" err="1"/>
              <a:t>myawsbucket</a:t>
            </a:r>
            <a:r>
              <a:rPr lang="en-US" dirty="0"/>
              <a:t>” then it could be addressed as https://myawsbucket.s3.amazonaws.com</a:t>
            </a:r>
          </a:p>
        </p:txBody>
      </p:sp>
      <p:sp>
        <p:nvSpPr>
          <p:cNvPr id="12" name="TextBox 11">
            <a:extLst>
              <a:ext uri="{FF2B5EF4-FFF2-40B4-BE49-F238E27FC236}">
                <a16:creationId xmlns:a16="http://schemas.microsoft.com/office/drawing/2014/main" id="{4266BE2C-0AE0-1347-8CAE-97C9E63CA800}"/>
              </a:ext>
            </a:extLst>
          </p:cNvPr>
          <p:cNvSpPr txBox="1"/>
          <p:nvPr/>
        </p:nvSpPr>
        <p:spPr>
          <a:xfrm>
            <a:off x="3657600" y="2967282"/>
            <a:ext cx="3239229" cy="646331"/>
          </a:xfrm>
          <a:prstGeom prst="rect">
            <a:avLst/>
          </a:prstGeom>
          <a:noFill/>
        </p:spPr>
        <p:txBody>
          <a:bodyPr wrap="square" rtlCol="0">
            <a:spAutoFit/>
          </a:bodyPr>
          <a:lstStyle/>
          <a:p>
            <a:r>
              <a:rPr lang="en-US" dirty="0"/>
              <a:t>Objects are the fundamental entities stored in Amazon S3 </a:t>
            </a:r>
          </a:p>
        </p:txBody>
      </p:sp>
      <p:sp>
        <p:nvSpPr>
          <p:cNvPr id="13" name="TextBox 12">
            <a:extLst>
              <a:ext uri="{FF2B5EF4-FFF2-40B4-BE49-F238E27FC236}">
                <a16:creationId xmlns:a16="http://schemas.microsoft.com/office/drawing/2014/main" id="{9461A1D1-ADE2-5A43-A098-603265444A63}"/>
              </a:ext>
            </a:extLst>
          </p:cNvPr>
          <p:cNvSpPr txBox="1"/>
          <p:nvPr/>
        </p:nvSpPr>
        <p:spPr>
          <a:xfrm>
            <a:off x="6934201" y="3657600"/>
            <a:ext cx="2073456" cy="3139321"/>
          </a:xfrm>
          <a:prstGeom prst="rect">
            <a:avLst/>
          </a:prstGeom>
          <a:noFill/>
        </p:spPr>
        <p:txBody>
          <a:bodyPr wrap="square" rtlCol="0">
            <a:spAutoFit/>
          </a:bodyPr>
          <a:lstStyle/>
          <a:p>
            <a:r>
              <a:rPr lang="en-US" dirty="0"/>
              <a:t>An object is uniquely identified within a bucket by a key (name)</a:t>
            </a:r>
          </a:p>
          <a:p>
            <a:endParaRPr lang="en-US" dirty="0"/>
          </a:p>
          <a:p>
            <a:r>
              <a:rPr lang="en-US" dirty="0"/>
              <a:t>If the key is “</a:t>
            </a:r>
            <a:r>
              <a:rPr lang="en-US" dirty="0" err="1"/>
              <a:t>myobject</a:t>
            </a:r>
            <a:r>
              <a:rPr lang="en-US" dirty="0"/>
              <a:t>” then it can be addresses as   https://myawsbucket.s3.amazonaws.com/</a:t>
            </a:r>
            <a:r>
              <a:rPr lang="en-US" dirty="0" err="1"/>
              <a:t>myobject</a:t>
            </a:r>
            <a:endParaRPr lang="en-US" dirty="0"/>
          </a:p>
        </p:txBody>
      </p:sp>
      <p:sp>
        <p:nvSpPr>
          <p:cNvPr id="14" name="TextBox 13">
            <a:extLst>
              <a:ext uri="{FF2B5EF4-FFF2-40B4-BE49-F238E27FC236}">
                <a16:creationId xmlns:a16="http://schemas.microsoft.com/office/drawing/2014/main" id="{93FF9E0B-06BE-E04F-835D-4F444F3E78A9}"/>
              </a:ext>
            </a:extLst>
          </p:cNvPr>
          <p:cNvSpPr txBox="1"/>
          <p:nvPr/>
        </p:nvSpPr>
        <p:spPr>
          <a:xfrm>
            <a:off x="2955743" y="6019800"/>
            <a:ext cx="3140257" cy="646331"/>
          </a:xfrm>
          <a:prstGeom prst="rect">
            <a:avLst/>
          </a:prstGeom>
          <a:noFill/>
        </p:spPr>
        <p:txBody>
          <a:bodyPr wrap="square" rtlCol="0">
            <a:spAutoFit/>
          </a:bodyPr>
          <a:lstStyle/>
          <a:p>
            <a:r>
              <a:rPr lang="en-US" dirty="0"/>
              <a:t>An object is associated with a sequence (blob) of bytes</a:t>
            </a:r>
          </a:p>
        </p:txBody>
      </p:sp>
      <p:cxnSp>
        <p:nvCxnSpPr>
          <p:cNvPr id="16" name="Curved Connector 15">
            <a:extLst>
              <a:ext uri="{FF2B5EF4-FFF2-40B4-BE49-F238E27FC236}">
                <a16:creationId xmlns:a16="http://schemas.microsoft.com/office/drawing/2014/main" id="{93D10950-6154-AE45-8C88-284C6B1A99FB}"/>
              </a:ext>
            </a:extLst>
          </p:cNvPr>
          <p:cNvCxnSpPr>
            <a:stCxn id="5" idx="3"/>
            <a:endCxn id="6" idx="1"/>
          </p:cNvCxnSpPr>
          <p:nvPr/>
        </p:nvCxnSpPr>
        <p:spPr>
          <a:xfrm>
            <a:off x="2133600" y="3992246"/>
            <a:ext cx="2590800" cy="27989"/>
          </a:xfrm>
          <a:prstGeom prst="curvedConnector3">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6AC5AFA5-8381-4241-83D2-CD1046546EB9}"/>
              </a:ext>
            </a:extLst>
          </p:cNvPr>
          <p:cNvCxnSpPr>
            <a:cxnSpLocks/>
            <a:stCxn id="5" idx="0"/>
            <a:endCxn id="10" idx="4"/>
          </p:cNvCxnSpPr>
          <p:nvPr/>
        </p:nvCxnSpPr>
        <p:spPr>
          <a:xfrm rot="16200000" flipV="1">
            <a:off x="1151256" y="3217545"/>
            <a:ext cx="821691" cy="25401"/>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6244421A-02E6-2A4A-B01A-9421AE34A178}"/>
              </a:ext>
            </a:extLst>
          </p:cNvPr>
          <p:cNvCxnSpPr>
            <a:cxnSpLocks/>
            <a:stCxn id="6" idx="2"/>
            <a:endCxn id="8" idx="0"/>
          </p:cNvCxnSpPr>
          <p:nvPr/>
        </p:nvCxnSpPr>
        <p:spPr>
          <a:xfrm rot="5400000">
            <a:off x="4756756" y="4091127"/>
            <a:ext cx="381000" cy="885547"/>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9F3FC4A5-52C6-3640-A7C3-7199C6EB369E}"/>
              </a:ext>
            </a:extLst>
          </p:cNvPr>
          <p:cNvCxnSpPr>
            <a:cxnSpLocks/>
            <a:stCxn id="6" idx="2"/>
            <a:endCxn id="7" idx="0"/>
          </p:cNvCxnSpPr>
          <p:nvPr/>
        </p:nvCxnSpPr>
        <p:spPr>
          <a:xfrm rot="16200000" flipH="1">
            <a:off x="5633055" y="4100373"/>
            <a:ext cx="381000" cy="867053"/>
          </a:xfrm>
          <a:prstGeom prst="curvedConnector3">
            <a:avLst>
              <a:gd name="adj1" fmla="val 50000"/>
            </a:avLst>
          </a:prstGeom>
          <a:ln w="25400">
            <a:tailEnd type="triangl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6D7925E-9366-654A-86C9-734DDBF441AC}"/>
              </a:ext>
            </a:extLst>
          </p:cNvPr>
          <p:cNvSpPr txBox="1"/>
          <p:nvPr/>
        </p:nvSpPr>
        <p:spPr>
          <a:xfrm>
            <a:off x="1020369" y="3049882"/>
            <a:ext cx="556563" cy="369332"/>
          </a:xfrm>
          <a:prstGeom prst="rect">
            <a:avLst/>
          </a:prstGeom>
          <a:noFill/>
        </p:spPr>
        <p:txBody>
          <a:bodyPr wrap="none" rtlCol="0">
            <a:spAutoFit/>
          </a:bodyPr>
          <a:lstStyle/>
          <a:p>
            <a:r>
              <a:rPr lang="en-US" dirty="0"/>
              <a:t>has</a:t>
            </a:r>
          </a:p>
        </p:txBody>
      </p:sp>
      <p:sp>
        <p:nvSpPr>
          <p:cNvPr id="28" name="TextBox 27">
            <a:extLst>
              <a:ext uri="{FF2B5EF4-FFF2-40B4-BE49-F238E27FC236}">
                <a16:creationId xmlns:a16="http://schemas.microsoft.com/office/drawing/2014/main" id="{CB96E5F9-558A-1E46-AC98-B989A86FF1EF}"/>
              </a:ext>
            </a:extLst>
          </p:cNvPr>
          <p:cNvSpPr txBox="1"/>
          <p:nvPr/>
        </p:nvSpPr>
        <p:spPr>
          <a:xfrm>
            <a:off x="4777437" y="4431268"/>
            <a:ext cx="556563" cy="369332"/>
          </a:xfrm>
          <a:prstGeom prst="rect">
            <a:avLst/>
          </a:prstGeom>
          <a:noFill/>
        </p:spPr>
        <p:txBody>
          <a:bodyPr wrap="none" rtlCol="0">
            <a:spAutoFit/>
          </a:bodyPr>
          <a:lstStyle/>
          <a:p>
            <a:r>
              <a:rPr lang="en-US" dirty="0"/>
              <a:t>has</a:t>
            </a:r>
          </a:p>
        </p:txBody>
      </p:sp>
      <p:sp>
        <p:nvSpPr>
          <p:cNvPr id="29" name="TextBox 28">
            <a:extLst>
              <a:ext uri="{FF2B5EF4-FFF2-40B4-BE49-F238E27FC236}">
                <a16:creationId xmlns:a16="http://schemas.microsoft.com/office/drawing/2014/main" id="{3CCC1A8D-D5E9-BD4E-80B9-DC37D66632F3}"/>
              </a:ext>
            </a:extLst>
          </p:cNvPr>
          <p:cNvSpPr txBox="1"/>
          <p:nvPr/>
        </p:nvSpPr>
        <p:spPr>
          <a:xfrm>
            <a:off x="5539437" y="4419600"/>
            <a:ext cx="556563" cy="369332"/>
          </a:xfrm>
          <a:prstGeom prst="rect">
            <a:avLst/>
          </a:prstGeom>
          <a:noFill/>
        </p:spPr>
        <p:txBody>
          <a:bodyPr wrap="none" rtlCol="0">
            <a:spAutoFit/>
          </a:bodyPr>
          <a:lstStyle/>
          <a:p>
            <a:r>
              <a:rPr lang="en-US" dirty="0"/>
              <a:t>has</a:t>
            </a:r>
          </a:p>
        </p:txBody>
      </p:sp>
      <p:sp>
        <p:nvSpPr>
          <p:cNvPr id="30" name="TextBox 29">
            <a:extLst>
              <a:ext uri="{FF2B5EF4-FFF2-40B4-BE49-F238E27FC236}">
                <a16:creationId xmlns:a16="http://schemas.microsoft.com/office/drawing/2014/main" id="{65F42B46-A492-6644-8DF2-FE81283131C0}"/>
              </a:ext>
            </a:extLst>
          </p:cNvPr>
          <p:cNvSpPr txBox="1"/>
          <p:nvPr/>
        </p:nvSpPr>
        <p:spPr>
          <a:xfrm>
            <a:off x="3200400" y="3669268"/>
            <a:ext cx="736099" cy="369332"/>
          </a:xfrm>
          <a:prstGeom prst="rect">
            <a:avLst/>
          </a:prstGeom>
          <a:noFill/>
        </p:spPr>
        <p:txBody>
          <a:bodyPr wrap="none" rtlCol="0">
            <a:spAutoFit/>
          </a:bodyPr>
          <a:lstStyle/>
          <a:p>
            <a:r>
              <a:rPr lang="en-US" dirty="0"/>
              <a:t>holds</a:t>
            </a:r>
          </a:p>
        </p:txBody>
      </p:sp>
    </p:spTree>
    <p:extLst>
      <p:ext uri="{BB962C8B-B14F-4D97-AF65-F5344CB8AC3E}">
        <p14:creationId xmlns:p14="http://schemas.microsoft.com/office/powerpoint/2010/main" val="2471194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Another way in which big data differs significantly from other data systems is the speed that information moves through the system. </a:t>
            </a:r>
          </a:p>
          <a:p>
            <a:r>
              <a:rPr lang="en-US" dirty="0"/>
              <a:t>Data is frequently flowing into the system from multiple sources and is often expected to be processed in real time</a:t>
            </a:r>
          </a:p>
          <a:p>
            <a:pPr lvl="1"/>
            <a:r>
              <a:rPr lang="en-US" dirty="0"/>
              <a:t>To gain insights and update the current understanding of the system.</a:t>
            </a:r>
          </a:p>
          <a:p>
            <a:r>
              <a:rPr lang="en-US" dirty="0"/>
              <a:t>This focus on near instant feedback has driven many big data practitioners away from a batch-oriented approach and closer to a real-time streaming system. </a:t>
            </a:r>
          </a:p>
          <a:p>
            <a:r>
              <a:rPr lang="en-US" dirty="0"/>
              <a:t>Data is constantly being added, massaged, processed, and analyzed in order to keep up with the influx of new information. </a:t>
            </a:r>
          </a:p>
          <a:p>
            <a:r>
              <a:rPr lang="en-US" dirty="0"/>
              <a:t>This require robust systems with highly available components to guard against failures along the data pipeline.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69</a:t>
            </a:fld>
            <a:endParaRPr lang="en-US" dirty="0"/>
          </a:p>
        </p:txBody>
      </p:sp>
    </p:spTree>
    <p:extLst>
      <p:ext uri="{BB962C8B-B14F-4D97-AF65-F5344CB8AC3E}">
        <p14:creationId xmlns:p14="http://schemas.microsoft.com/office/powerpoint/2010/main" val="231375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064E-C57D-824A-A856-40516D83E70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7BECBE41-8898-574E-9A8D-00A6CF316DB0}"/>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9DA87F05-354C-A04F-9471-8D49B3E024DB}"/>
              </a:ext>
            </a:extLst>
          </p:cNvPr>
          <p:cNvSpPr>
            <a:spLocks noGrp="1"/>
          </p:cNvSpPr>
          <p:nvPr>
            <p:ph type="sldNum" sz="quarter" idx="12"/>
          </p:nvPr>
        </p:nvSpPr>
        <p:spPr/>
        <p:txBody>
          <a:bodyPr/>
          <a:lstStyle/>
          <a:p>
            <a:fld id="{9AA7C465-8597-4488-B68C-958448427716}" type="slidenum">
              <a:rPr lang="en-US" smtClean="0"/>
              <a:t>7</a:t>
            </a:fld>
            <a:endParaRPr lang="en-US" dirty="0"/>
          </a:p>
        </p:txBody>
      </p:sp>
      <p:pic>
        <p:nvPicPr>
          <p:cNvPr id="6" name="Picture 5">
            <a:extLst>
              <a:ext uri="{FF2B5EF4-FFF2-40B4-BE49-F238E27FC236}">
                <a16:creationId xmlns:a16="http://schemas.microsoft.com/office/drawing/2014/main" id="{8DBC7FD7-62DB-0F44-813A-C8D6D5BFCC0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1364" t="4787" r="11364" b="11436"/>
          <a:stretch/>
        </p:blipFill>
        <p:spPr>
          <a:xfrm>
            <a:off x="1828800" y="459441"/>
            <a:ext cx="5715000" cy="6387353"/>
          </a:xfrm>
          <a:prstGeom prst="rect">
            <a:avLst/>
          </a:prstGeom>
        </p:spPr>
      </p:pic>
    </p:spTree>
    <p:extLst>
      <p:ext uri="{BB962C8B-B14F-4D97-AF65-F5344CB8AC3E}">
        <p14:creationId xmlns:p14="http://schemas.microsoft.com/office/powerpoint/2010/main" val="17619828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a:bodyPr>
          <a:lstStyle/>
          <a:p>
            <a:r>
              <a:rPr lang="en-US" dirty="0"/>
              <a:t>Some Internet of Things (IoT) applications have health and safety ramifications that require real-time evaluation and action. </a:t>
            </a:r>
          </a:p>
          <a:p>
            <a:pPr marL="0" indent="0">
              <a:buNone/>
            </a:pPr>
            <a:endParaRPr lang="en-US" dirty="0"/>
          </a:p>
          <a:p>
            <a:r>
              <a:rPr lang="en-US" dirty="0"/>
              <a:t>Other internet-enabled smart products operate in real-time or near real-time. </a:t>
            </a:r>
          </a:p>
          <a:p>
            <a:pPr marL="0" indent="0">
              <a:buNone/>
            </a:pPr>
            <a:endParaRPr lang="en-US" dirty="0"/>
          </a:p>
          <a:p>
            <a:r>
              <a:rPr lang="en-US" dirty="0"/>
              <a:t>As an example, consumer eCommerce applications seek to combine mobile device location and personal preferences to make time sensitive offers. </a:t>
            </a:r>
          </a:p>
          <a:p>
            <a:pPr marL="0" indent="0">
              <a:buNone/>
            </a:pPr>
            <a:endParaRPr lang="en-US" dirty="0"/>
          </a:p>
          <a:p>
            <a:r>
              <a:rPr lang="en-US" dirty="0"/>
              <a:t>Operationally, mobile application experiences have large user populations, increased network traffic, and the expectation for immediate response. </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70</a:t>
            </a:fld>
            <a:endParaRPr lang="en-US" dirty="0"/>
          </a:p>
        </p:txBody>
      </p:sp>
    </p:spTree>
    <p:extLst>
      <p:ext uri="{BB962C8B-B14F-4D97-AF65-F5344CB8AC3E}">
        <p14:creationId xmlns:p14="http://schemas.microsoft.com/office/powerpoint/2010/main" val="427822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a:t>
            </a:r>
          </a:p>
        </p:txBody>
      </p:sp>
      <p:sp>
        <p:nvSpPr>
          <p:cNvPr id="3" name="Content Placeholder 2"/>
          <p:cNvSpPr>
            <a:spLocks noGrp="1"/>
          </p:cNvSpPr>
          <p:nvPr>
            <p:ph idx="1"/>
          </p:nvPr>
        </p:nvSpPr>
        <p:spPr/>
        <p:txBody>
          <a:bodyPr>
            <a:normAutofit fontScale="92500" lnSpcReduction="10000"/>
          </a:bodyPr>
          <a:lstStyle/>
          <a:p>
            <a:pPr lvl="0"/>
            <a:r>
              <a:rPr lang="en-US" dirty="0"/>
              <a:t>Clickstreams and ad impressions capture user behavior at millions of events per second</a:t>
            </a:r>
          </a:p>
          <a:p>
            <a:pPr lvl="0">
              <a:buNone/>
            </a:pPr>
            <a:endParaRPr lang="en-US" dirty="0"/>
          </a:p>
          <a:p>
            <a:pPr lvl="0"/>
            <a:r>
              <a:rPr lang="en-US" dirty="0"/>
              <a:t> High-frequency stock trading algorithms reflect market changes within microseconds</a:t>
            </a:r>
          </a:p>
          <a:p>
            <a:pPr lvl="0">
              <a:buNone/>
            </a:pPr>
            <a:endParaRPr lang="en-US" dirty="0"/>
          </a:p>
          <a:p>
            <a:pPr lvl="0"/>
            <a:r>
              <a:rPr lang="en-US" dirty="0"/>
              <a:t> Machine to machine processes exchange data between billions of devices</a:t>
            </a:r>
          </a:p>
          <a:p>
            <a:pPr lvl="0">
              <a:buNone/>
            </a:pPr>
            <a:endParaRPr lang="en-US" dirty="0"/>
          </a:p>
          <a:p>
            <a:pPr lvl="0"/>
            <a:r>
              <a:rPr lang="en-US" dirty="0"/>
              <a:t> Infrastructure and sensors generate massive log data in real-time</a:t>
            </a:r>
          </a:p>
          <a:p>
            <a:pPr lvl="0">
              <a:buNone/>
            </a:pPr>
            <a:endParaRPr lang="en-US" dirty="0"/>
          </a:p>
          <a:p>
            <a:pPr lvl="0"/>
            <a:r>
              <a:rPr lang="en-US" dirty="0"/>
              <a:t> On-line gaming systems support millions of concurrent users, each producing multiple inputs per second.</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71</a:t>
            </a:fld>
            <a:endParaRPr lang="en-US" dirty="0"/>
          </a:p>
        </p:txBody>
      </p:sp>
    </p:spTree>
    <p:extLst>
      <p:ext uri="{BB962C8B-B14F-4D97-AF65-F5344CB8AC3E}">
        <p14:creationId xmlns:p14="http://schemas.microsoft.com/office/powerpoint/2010/main" val="2272688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72</a:t>
            </a:fld>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51" y="1752600"/>
            <a:ext cx="9144000" cy="4155266"/>
          </a:xfrm>
          <a:prstGeom prst="rect">
            <a:avLst/>
          </a:prstGeom>
        </p:spPr>
      </p:pic>
    </p:spTree>
    <p:extLst>
      <p:ext uri="{BB962C8B-B14F-4D97-AF65-F5344CB8AC3E}">
        <p14:creationId xmlns:p14="http://schemas.microsoft.com/office/powerpoint/2010/main" val="906338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49D3-9658-FD49-8AA1-0B9520ECDBE9}"/>
              </a:ext>
            </a:extLst>
          </p:cNvPr>
          <p:cNvSpPr>
            <a:spLocks noGrp="1"/>
          </p:cNvSpPr>
          <p:nvPr>
            <p:ph type="title"/>
          </p:nvPr>
        </p:nvSpPr>
        <p:spPr/>
        <p:txBody>
          <a:bodyPr/>
          <a:lstStyle/>
          <a:p>
            <a:r>
              <a:rPr lang="en-US" dirty="0"/>
              <a:t>Variety</a:t>
            </a:r>
          </a:p>
        </p:txBody>
      </p:sp>
      <p:sp>
        <p:nvSpPr>
          <p:cNvPr id="4" name="Footer Placeholder 3">
            <a:extLst>
              <a:ext uri="{FF2B5EF4-FFF2-40B4-BE49-F238E27FC236}">
                <a16:creationId xmlns:a16="http://schemas.microsoft.com/office/drawing/2014/main" id="{444C6A85-3F0E-9344-AE6F-27C5083D742F}"/>
              </a:ext>
            </a:extLst>
          </p:cNvPr>
          <p:cNvSpPr>
            <a:spLocks noGrp="1"/>
          </p:cNvSpPr>
          <p:nvPr>
            <p:ph type="ftr" sz="quarter" idx="11"/>
          </p:nvPr>
        </p:nvSpPr>
        <p:spPr/>
        <p:txBody>
          <a:bodyPr/>
          <a:lstStyle/>
          <a:p>
            <a:r>
              <a:rPr lang="en-US"/>
              <a:t>Big Data Technologies - Module 01a</a:t>
            </a:r>
            <a:endParaRPr lang="en-US" dirty="0"/>
          </a:p>
        </p:txBody>
      </p:sp>
      <p:sp>
        <p:nvSpPr>
          <p:cNvPr id="5" name="Slide Number Placeholder 4">
            <a:extLst>
              <a:ext uri="{FF2B5EF4-FFF2-40B4-BE49-F238E27FC236}">
                <a16:creationId xmlns:a16="http://schemas.microsoft.com/office/drawing/2014/main" id="{47BB134D-9BC0-B948-A32A-9FD88A459FAC}"/>
              </a:ext>
            </a:extLst>
          </p:cNvPr>
          <p:cNvSpPr>
            <a:spLocks noGrp="1"/>
          </p:cNvSpPr>
          <p:nvPr>
            <p:ph type="sldNum" sz="quarter" idx="12"/>
          </p:nvPr>
        </p:nvSpPr>
        <p:spPr/>
        <p:txBody>
          <a:bodyPr/>
          <a:lstStyle/>
          <a:p>
            <a:fld id="{A89303E2-24A7-45FB-8F9B-C98A0FA0F4CA}" type="slidenum">
              <a:rPr lang="en-US" smtClean="0"/>
              <a:t>73</a:t>
            </a:fld>
            <a:endParaRPr lang="en-US" dirty="0"/>
          </a:p>
        </p:txBody>
      </p:sp>
      <p:sp>
        <p:nvSpPr>
          <p:cNvPr id="6" name="Rectangle 2">
            <a:extLst>
              <a:ext uri="{FF2B5EF4-FFF2-40B4-BE49-F238E27FC236}">
                <a16:creationId xmlns:a16="http://schemas.microsoft.com/office/drawing/2014/main" id="{05A98C5B-877A-F247-80C7-79F90A92C761}"/>
              </a:ext>
            </a:extLst>
          </p:cNvPr>
          <p:cNvSpPr>
            <a:spLocks noChangeArrowheads="1"/>
          </p:cNvSpPr>
          <p:nvPr/>
        </p:nvSpPr>
        <p:spPr bwMode="auto">
          <a:xfrm>
            <a:off x="5862" y="1334289"/>
            <a:ext cx="115246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Data growth exceeds IT budget">
            <a:extLst>
              <a:ext uri="{FF2B5EF4-FFF2-40B4-BE49-F238E27FC236}">
                <a16:creationId xmlns:a16="http://schemas.microsoft.com/office/drawing/2014/main" id="{3A9A8910-2C10-AD4D-8857-5D6D8296465C}"/>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67508" y="1371600"/>
            <a:ext cx="7491046" cy="529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162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a:t>
            </a:r>
          </a:p>
        </p:txBody>
      </p:sp>
      <p:sp>
        <p:nvSpPr>
          <p:cNvPr id="3" name="Content Placeholder 2"/>
          <p:cNvSpPr>
            <a:spLocks noGrp="1"/>
          </p:cNvSpPr>
          <p:nvPr>
            <p:ph idx="1"/>
          </p:nvPr>
        </p:nvSpPr>
        <p:spPr/>
        <p:txBody>
          <a:bodyPr>
            <a:normAutofit lnSpcReduction="10000"/>
          </a:bodyPr>
          <a:lstStyle/>
          <a:p>
            <a:r>
              <a:rPr lang="en-US" dirty="0"/>
              <a:t>Unstructured and semi-structured data types, such as text, audio, and video require additional processing to both derive meaning and the supporting metadata. </a:t>
            </a:r>
          </a:p>
          <a:p>
            <a:endParaRPr lang="en-US" dirty="0"/>
          </a:p>
          <a:p>
            <a:r>
              <a:rPr lang="en-US" dirty="0"/>
              <a:t>Once understood, unstructured data has many of the same requirements as structured data, such as summarization, lineage, auditability, and privacy. </a:t>
            </a:r>
          </a:p>
          <a:p>
            <a:endParaRPr lang="en-US" dirty="0"/>
          </a:p>
          <a:p>
            <a:r>
              <a:rPr lang="en-US" dirty="0"/>
              <a:t>Further complexity arises when data from a known source changes without notice.  </a:t>
            </a:r>
          </a:p>
          <a:p>
            <a:pPr marL="0" indent="0">
              <a:buNone/>
            </a:pPr>
            <a:endParaRPr lang="en-US" dirty="0"/>
          </a:p>
          <a:p>
            <a:r>
              <a:rPr lang="en-US" dirty="0"/>
              <a:t>Frequent or real-time schema changes are an enormous burden for both transaction and analytical environments.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74</a:t>
            </a:fld>
            <a:endParaRPr lang="en-US" dirty="0"/>
          </a:p>
        </p:txBody>
      </p:sp>
    </p:spTree>
    <p:extLst>
      <p:ext uri="{BB962C8B-B14F-4D97-AF65-F5344CB8AC3E}">
        <p14:creationId xmlns:p14="http://schemas.microsoft.com/office/powerpoint/2010/main" val="2815803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Structured Data </a:t>
            </a:r>
            <a:endParaRPr lang="en-US" dirty="0"/>
          </a:p>
        </p:txBody>
      </p:sp>
      <p:sp>
        <p:nvSpPr>
          <p:cNvPr id="3" name="Content Placeholder 2"/>
          <p:cNvSpPr>
            <a:spLocks noGrp="1"/>
          </p:cNvSpPr>
          <p:nvPr>
            <p:ph idx="1"/>
          </p:nvPr>
        </p:nvSpPr>
        <p:spPr/>
        <p:txBody>
          <a:bodyPr>
            <a:normAutofit fontScale="92500" lnSpcReduction="10000"/>
          </a:bodyPr>
          <a:lstStyle/>
          <a:p>
            <a:r>
              <a:rPr lang="en-US" dirty="0"/>
              <a:t>Exemplified by data contained in relational databases and spreadsheets. </a:t>
            </a:r>
          </a:p>
          <a:p>
            <a:r>
              <a:rPr lang="en-US" dirty="0"/>
              <a:t>Structured data conforms to a database model, which is largely characterized by… </a:t>
            </a:r>
          </a:p>
          <a:p>
            <a:pPr lvl="1"/>
            <a:r>
              <a:rPr lang="en-US" dirty="0"/>
              <a:t>The various fields that data belongs to (name, address, age and so forth)</a:t>
            </a:r>
          </a:p>
          <a:p>
            <a:pPr lvl="1"/>
            <a:r>
              <a:rPr lang="en-US" dirty="0"/>
              <a:t>The data type for each field (numeric, currency, alphabetic, name, date, address). </a:t>
            </a:r>
          </a:p>
          <a:p>
            <a:r>
              <a:rPr lang="en-US" dirty="0"/>
              <a:t>The model also has a notion of restrictions or constraints on each field (for example, integers in a certain range)…</a:t>
            </a:r>
          </a:p>
          <a:p>
            <a:r>
              <a:rPr lang="en-US" dirty="0"/>
              <a:t>And constraints between elements in the various fields that are used to enforce a notion of consistency</a:t>
            </a:r>
          </a:p>
          <a:p>
            <a:pPr lvl="1"/>
            <a:r>
              <a:rPr lang="en-US" dirty="0"/>
              <a:t>No duplicates, cannot be scheduled in two different places at the same time, etc.</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75</a:t>
            </a:fld>
            <a:endParaRPr lang="en-US" dirty="0"/>
          </a:p>
        </p:txBody>
      </p:sp>
    </p:spTree>
    <p:extLst>
      <p:ext uri="{BB962C8B-B14F-4D97-AF65-F5344CB8AC3E}">
        <p14:creationId xmlns:p14="http://schemas.microsoft.com/office/powerpoint/2010/main" val="23764065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98436855"/>
              </p:ext>
            </p:extLst>
          </p:nvPr>
        </p:nvGraphicFramePr>
        <p:xfrm>
          <a:off x="533400" y="1752600"/>
          <a:ext cx="5943600" cy="3267075"/>
        </p:xfrm>
        <a:graphic>
          <a:graphicData uri="http://schemas.openxmlformats.org/drawingml/2006/table">
            <a:tbl>
              <a:tblPr/>
              <a:tblGrid>
                <a:gridCol w="1420938">
                  <a:extLst>
                    <a:ext uri="{9D8B030D-6E8A-4147-A177-3AD203B41FA5}">
                      <a16:colId xmlns:a16="http://schemas.microsoft.com/office/drawing/2014/main" val="20000"/>
                    </a:ext>
                  </a:extLst>
                </a:gridCol>
                <a:gridCol w="1547808">
                  <a:extLst>
                    <a:ext uri="{9D8B030D-6E8A-4147-A177-3AD203B41FA5}">
                      <a16:colId xmlns:a16="http://schemas.microsoft.com/office/drawing/2014/main" val="20001"/>
                    </a:ext>
                  </a:extLst>
                </a:gridCol>
                <a:gridCol w="1056188">
                  <a:extLst>
                    <a:ext uri="{9D8B030D-6E8A-4147-A177-3AD203B41FA5}">
                      <a16:colId xmlns:a16="http://schemas.microsoft.com/office/drawing/2014/main" val="20002"/>
                    </a:ext>
                  </a:extLst>
                </a:gridCol>
                <a:gridCol w="1091077">
                  <a:extLst>
                    <a:ext uri="{9D8B030D-6E8A-4147-A177-3AD203B41FA5}">
                      <a16:colId xmlns:a16="http://schemas.microsoft.com/office/drawing/2014/main" val="20003"/>
                    </a:ext>
                  </a:extLst>
                </a:gridCol>
                <a:gridCol w="827589">
                  <a:extLst>
                    <a:ext uri="{9D8B030D-6E8A-4147-A177-3AD203B41FA5}">
                      <a16:colId xmlns:a16="http://schemas.microsoft.com/office/drawing/2014/main" val="20004"/>
                    </a:ext>
                  </a:extLst>
                </a:gridCol>
              </a:tblGrid>
              <a:tr h="400050">
                <a:tc>
                  <a:txBody>
                    <a:bodyPr/>
                    <a:lstStyle/>
                    <a:p>
                      <a:pPr algn="l" fontAlgn="b"/>
                      <a:r>
                        <a:rPr lang="en-US" sz="1100" b="1" i="0" u="none" strike="noStrike" dirty="0">
                          <a:solidFill>
                            <a:srgbClr val="FFFFFF"/>
                          </a:solidFill>
                          <a:effectLst/>
                          <a:latin typeface="Calibri"/>
                        </a:rPr>
                        <a:t>Country</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Region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Population</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en-US" sz="1100" b="1" i="0" u="none" strike="noStrike" dirty="0">
                          <a:solidFill>
                            <a:srgbClr val="FFFFFF"/>
                          </a:solidFill>
                          <a:effectLst/>
                          <a:latin typeface="Calibri"/>
                        </a:rPr>
                        <a:t>Area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tc>
                  <a:txBody>
                    <a:bodyPr/>
                    <a:lstStyle/>
                    <a:p>
                      <a:pPr algn="l" fontAlgn="b"/>
                      <a:r>
                        <a:rPr lang="it-IT" sz="1100" b="1" i="0" u="none" strike="noStrike">
                          <a:solidFill>
                            <a:srgbClr val="FFFFFF"/>
                          </a:solidFill>
                          <a:effectLst/>
                          <a:latin typeface="Calibri"/>
                        </a:rPr>
                        <a:t>Pop. Density </a:t>
                      </a:r>
                      <a:br>
                        <a:rPr lang="it-IT" sz="1100" b="1" i="0" u="none" strike="noStrike">
                          <a:solidFill>
                            <a:srgbClr val="FFFFFF"/>
                          </a:solidFill>
                          <a:effectLst/>
                          <a:latin typeface="Calibri"/>
                        </a:rPr>
                      </a:br>
                      <a:r>
                        <a:rPr lang="it-IT" sz="1100" b="1" i="0" u="none" strike="noStrike">
                          <a:solidFill>
                            <a:srgbClr val="FFFFFF"/>
                          </a:solidFill>
                          <a:effectLst/>
                          <a:latin typeface="Calibri"/>
                        </a:rPr>
                        <a:t>(per sq. mi.)</a:t>
                      </a:r>
                    </a:p>
                  </a:txBody>
                  <a:tcPr marL="9525" marR="9525" marT="9525" marB="0" anchor="b">
                    <a:lnL w="25400" cap="flat" cmpd="dbl" algn="ctr">
                      <a:solidFill>
                        <a:srgbClr val="3F3F3F"/>
                      </a:solidFill>
                      <a:prstDash val="solid"/>
                      <a:round/>
                      <a:headEnd type="none" w="med" len="med"/>
                      <a:tailEnd type="none" w="med" len="med"/>
                    </a:lnL>
                    <a:lnR w="25400" cap="flat" cmpd="dbl" algn="ctr">
                      <a:solidFill>
                        <a:srgbClr val="3F3F3F"/>
                      </a:solidFill>
                      <a:prstDash val="solid"/>
                      <a:round/>
                      <a:headEnd type="none" w="med" len="med"/>
                      <a:tailEnd type="none" w="med" len="med"/>
                    </a:lnR>
                    <a:lnT w="25400" cap="flat" cmpd="dbl" algn="ctr">
                      <a:solidFill>
                        <a:srgbClr val="3F3F3F"/>
                      </a:solidFill>
                      <a:prstDash val="solid"/>
                      <a:round/>
                      <a:headEnd type="none" w="med" len="med"/>
                      <a:tailEnd type="none" w="med" len="med"/>
                    </a:lnT>
                    <a:lnB w="25400" cap="flat" cmpd="dbl" algn="ctr">
                      <a:solidFill>
                        <a:srgbClr val="3F3F3F"/>
                      </a:solidFill>
                      <a:prstDash val="solid"/>
                      <a:round/>
                      <a:headEnd type="none" w="med" len="med"/>
                      <a:tailEnd type="none" w="med" len="med"/>
                    </a:lnB>
                    <a:solidFill>
                      <a:srgbClr val="A5A5A5"/>
                    </a:solidFill>
                  </a:tcPr>
                </a:tc>
                <a:extLst>
                  <a:ext uri="{0D108BD9-81ED-4DB2-BD59-A6C34878D82A}">
                    <a16:rowId xmlns:a16="http://schemas.microsoft.com/office/drawing/2014/main" val="10000"/>
                  </a:ext>
                </a:extLst>
              </a:tr>
              <a:tr h="200025">
                <a:tc>
                  <a:txBody>
                    <a:bodyPr/>
                    <a:lstStyle/>
                    <a:p>
                      <a:pPr algn="l" fontAlgn="b"/>
                      <a:r>
                        <a:rPr lang="en-US" sz="1100" b="0" i="0" u="none" strike="noStrike" dirty="0">
                          <a:solidFill>
                            <a:srgbClr val="000000"/>
                          </a:solidFill>
                          <a:effectLst/>
                          <a:latin typeface="Calibri"/>
                        </a:rPr>
                        <a:t>Afghanistan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ASIA (EX. NEAR EAST)         </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31056997</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r" fontAlgn="b"/>
                      <a:r>
                        <a:rPr lang="en-US" sz="1100" b="0" i="0" u="none" strike="noStrike" dirty="0">
                          <a:solidFill>
                            <a:srgbClr val="000000"/>
                          </a:solidFill>
                          <a:effectLst/>
                          <a:latin typeface="Calibri"/>
                        </a:rPr>
                        <a:t>647500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48,0</a:t>
                      </a:r>
                    </a:p>
                  </a:txBody>
                  <a:tcPr marL="9525" marR="9525" marT="9525" marB="0" anchor="b">
                    <a:lnL>
                      <a:noFill/>
                    </a:lnL>
                    <a:lnR>
                      <a:noFill/>
                    </a:lnR>
                    <a:lnT w="25400" cap="flat" cmpd="dbl" algn="ctr">
                      <a:solidFill>
                        <a:srgbClr val="3F3F3F"/>
                      </a:solidFill>
                      <a:prstDash val="solid"/>
                      <a:round/>
                      <a:headEnd type="none" w="med" len="med"/>
                      <a:tailEnd type="none" w="med" len="med"/>
                    </a:lnT>
                    <a:lnB>
                      <a:noFill/>
                    </a:lnB>
                  </a:tcPr>
                </a:tc>
                <a:extLst>
                  <a:ext uri="{0D108BD9-81ED-4DB2-BD59-A6C34878D82A}">
                    <a16:rowId xmlns:a16="http://schemas.microsoft.com/office/drawing/2014/main" val="10001"/>
                  </a:ext>
                </a:extLst>
              </a:tr>
              <a:tr h="190500">
                <a:tc>
                  <a:txBody>
                    <a:bodyPr/>
                    <a:lstStyle/>
                    <a:p>
                      <a:pPr algn="l" fontAlgn="b"/>
                      <a:r>
                        <a:rPr lang="en-US" sz="1100" b="0" i="0" u="none" strike="noStrike" dirty="0">
                          <a:solidFill>
                            <a:srgbClr val="000000"/>
                          </a:solidFill>
                          <a:effectLst/>
                          <a:latin typeface="Calibri"/>
                        </a:rPr>
                        <a:t>Albania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EASTERN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3581655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28748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l" fontAlgn="b"/>
                      <a:r>
                        <a:rPr lang="en-US" sz="1100" b="0" i="0" u="none" strike="noStrike" dirty="0">
                          <a:solidFill>
                            <a:srgbClr val="000000"/>
                          </a:solidFill>
                          <a:effectLst/>
                          <a:latin typeface="Calibri"/>
                        </a:rPr>
                        <a:t>Algeria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NORTHERN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32930091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2381740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13,8</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l" fontAlgn="b"/>
                      <a:r>
                        <a:rPr lang="en-US" sz="1100" b="0" i="0" u="none" strike="noStrike" dirty="0">
                          <a:solidFill>
                            <a:srgbClr val="000000"/>
                          </a:solidFill>
                          <a:effectLst/>
                          <a:latin typeface="Calibri"/>
                        </a:rPr>
                        <a:t>American Samoa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57794</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290,4</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l" fontAlgn="b"/>
                      <a:r>
                        <a:rPr lang="en-US" sz="1100" b="0" i="0" u="none" strike="noStrike" dirty="0">
                          <a:solidFill>
                            <a:srgbClr val="000000"/>
                          </a:solidFill>
                          <a:effectLst/>
                          <a:latin typeface="Calibri"/>
                        </a:rPr>
                        <a:t>Andorra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71201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468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152,1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l" fontAlgn="b"/>
                      <a:r>
                        <a:rPr lang="en-US" sz="1100" b="0" i="0" u="none" strike="noStrike" dirty="0">
                          <a:solidFill>
                            <a:srgbClr val="000000"/>
                          </a:solidFill>
                          <a:effectLst/>
                          <a:latin typeface="Calibri"/>
                        </a:rPr>
                        <a:t>Angola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SUB-SAHARAN AFRICA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12127071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1246700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l" fontAlgn="b"/>
                      <a:r>
                        <a:rPr lang="en-US" sz="1100" b="0" i="0" u="none" strike="noStrike" dirty="0">
                          <a:solidFill>
                            <a:srgbClr val="000000"/>
                          </a:solidFill>
                          <a:effectLst/>
                          <a:latin typeface="Calibri"/>
                        </a:rPr>
                        <a:t>Anguilla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13477</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102</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132,1</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l" fontAlgn="b"/>
                      <a:r>
                        <a:rPr lang="en-US" sz="1100" b="0" i="0" u="none" strike="noStrike" dirty="0">
                          <a:solidFill>
                            <a:srgbClr val="000000"/>
                          </a:solidFill>
                          <a:effectLst/>
                          <a:latin typeface="Calibri"/>
                        </a:rPr>
                        <a:t>Antigua &amp; Barbuda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69108</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443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156,0</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l" fontAlgn="b"/>
                      <a:r>
                        <a:rPr lang="en-US" sz="1100" b="0" i="0" u="none" strike="noStrike" dirty="0">
                          <a:solidFill>
                            <a:srgbClr val="000000"/>
                          </a:solidFill>
                          <a:effectLst/>
                          <a:latin typeface="Calibri"/>
                        </a:rPr>
                        <a:t>Argentina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39921833</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2766890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14,4</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l" fontAlgn="b"/>
                      <a:r>
                        <a:rPr lang="en-US" sz="1100" b="0" i="0" u="none" strike="noStrike" dirty="0">
                          <a:solidFill>
                            <a:srgbClr val="000000"/>
                          </a:solidFill>
                          <a:effectLst/>
                          <a:latin typeface="Calibri"/>
                        </a:rPr>
                        <a:t>Armenia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2976372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29800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99,9</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l" fontAlgn="b"/>
                      <a:r>
                        <a:rPr lang="en-US" sz="1100" b="0" i="0" u="none" strike="noStrike" dirty="0">
                          <a:solidFill>
                            <a:srgbClr val="000000"/>
                          </a:solidFill>
                          <a:effectLst/>
                          <a:latin typeface="Calibri"/>
                        </a:rPr>
                        <a:t>Aruba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71891</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193</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372,5</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l" fontAlgn="b"/>
                      <a:r>
                        <a:rPr lang="en-US" sz="1100" b="0" i="0" u="none" strike="noStrike" dirty="0">
                          <a:solidFill>
                            <a:srgbClr val="000000"/>
                          </a:solidFill>
                          <a:effectLst/>
                          <a:latin typeface="Calibri"/>
                        </a:rPr>
                        <a:t>Australia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OCEANIA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20264082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7686850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2,6</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l" fontAlgn="b"/>
                      <a:r>
                        <a:rPr lang="en-US" sz="1100" b="0" i="0" u="none" strike="noStrike" dirty="0">
                          <a:solidFill>
                            <a:srgbClr val="000000"/>
                          </a:solidFill>
                          <a:effectLst/>
                          <a:latin typeface="Calibri"/>
                        </a:rPr>
                        <a:t>Austria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WESTERN EUROPE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8192880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83870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97,7</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l" fontAlgn="b"/>
                      <a:r>
                        <a:rPr lang="en-US" sz="1100" b="0" i="0" u="none" strike="noStrike" dirty="0">
                          <a:solidFill>
                            <a:srgbClr val="000000"/>
                          </a:solidFill>
                          <a:effectLst/>
                          <a:latin typeface="Calibri"/>
                        </a:rPr>
                        <a:t>Azerbaijan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C.W. OF IND. STATES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7961619</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86600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91,9</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algn="l" fontAlgn="b"/>
                      <a:r>
                        <a:rPr lang="en-US" sz="1100" b="0" i="0" u="none" strike="noStrike" dirty="0">
                          <a:solidFill>
                            <a:srgbClr val="000000"/>
                          </a:solidFill>
                          <a:effectLst/>
                          <a:latin typeface="Calibri"/>
                        </a:rPr>
                        <a:t>Bahamas, The </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LATIN AMER. &amp; CARIB    </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303770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a:rPr>
                        <a:t>13940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a:rPr>
                        <a:t>21,8</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bl>
          </a:graphicData>
        </a:graphic>
      </p:graphicFrame>
      <p:sp>
        <p:nvSpPr>
          <p:cNvPr id="7" name="Rectangle 6"/>
          <p:cNvSpPr/>
          <p:nvPr/>
        </p:nvSpPr>
        <p:spPr>
          <a:xfrm>
            <a:off x="3657600" y="3048000"/>
            <a:ext cx="4743450" cy="3352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048000"/>
            <a:ext cx="47434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204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Unstructured Data </a:t>
            </a:r>
            <a:endParaRPr lang="en-US" dirty="0"/>
          </a:p>
        </p:txBody>
      </p:sp>
      <p:sp>
        <p:nvSpPr>
          <p:cNvPr id="3" name="Content Placeholder 2"/>
          <p:cNvSpPr>
            <a:spLocks noGrp="1"/>
          </p:cNvSpPr>
          <p:nvPr>
            <p:ph idx="1"/>
          </p:nvPr>
        </p:nvSpPr>
        <p:spPr/>
        <p:txBody>
          <a:bodyPr>
            <a:normAutofit/>
          </a:bodyPr>
          <a:lstStyle/>
          <a:p>
            <a:r>
              <a:rPr lang="en-US" dirty="0"/>
              <a:t>Unstructured Data (or unstructured information) refers to information that either does not have a pre-defined data model or is not organized in a predefined manner.</a:t>
            </a:r>
          </a:p>
          <a:p>
            <a:r>
              <a:rPr lang="en-US" dirty="0"/>
              <a:t>Unstructured information is typically text-heavy, but may also contain data such as dates, numbers, and facts.</a:t>
            </a:r>
          </a:p>
          <a:p>
            <a:r>
              <a:rPr lang="en-US" dirty="0"/>
              <a:t>Other examples include the “raw” (untagged) data representing photos and graphic images, videos, streaming sensor data, web pages, PDF files, PowerPoint presentations, emails, blog entries, wikis, and word processing documents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77</a:t>
            </a:fld>
            <a:endParaRPr lang="en-US" dirty="0"/>
          </a:p>
        </p:txBody>
      </p:sp>
    </p:spTree>
    <p:extLst>
      <p:ext uri="{BB962C8B-B14F-4D97-AF65-F5344CB8AC3E}">
        <p14:creationId xmlns:p14="http://schemas.microsoft.com/office/powerpoint/2010/main" val="2414933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Unstructured Data Example</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78</a:t>
            </a:fld>
            <a:endParaRPr lang="en-US" dirty="0"/>
          </a:p>
        </p:txBody>
      </p:sp>
      <p:pic>
        <p:nvPicPr>
          <p:cNvPr id="2050" name="Picture 2" descr="Image result for dancing banan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2371725" cy="23431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99212" y="4539601"/>
            <a:ext cx="1210588" cy="369332"/>
          </a:xfrm>
          <a:prstGeom prst="rect">
            <a:avLst/>
          </a:prstGeom>
          <a:noFill/>
        </p:spPr>
        <p:txBody>
          <a:bodyPr wrap="none" rtlCol="0">
            <a:spAutoFit/>
          </a:bodyPr>
          <a:lstStyle/>
          <a:p>
            <a:r>
              <a:rPr lang="en-US" dirty="0"/>
              <a:t>Animation</a:t>
            </a: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5" y="2481986"/>
            <a:ext cx="24669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718004" y="4539601"/>
            <a:ext cx="1206421" cy="369332"/>
          </a:xfrm>
          <a:prstGeom prst="rect">
            <a:avLst/>
          </a:prstGeom>
          <a:noFill/>
        </p:spPr>
        <p:txBody>
          <a:bodyPr wrap="none" rtlCol="0">
            <a:spAutoFit/>
          </a:bodyPr>
          <a:lstStyle/>
          <a:p>
            <a:r>
              <a:rPr lang="en-US" dirty="0"/>
              <a:t>Word Doc</a:t>
            </a: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25573"/>
            <a:ext cx="2705100"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705600" y="4539601"/>
            <a:ext cx="1595309" cy="369332"/>
          </a:xfrm>
          <a:prstGeom prst="rect">
            <a:avLst/>
          </a:prstGeom>
          <a:noFill/>
        </p:spPr>
        <p:txBody>
          <a:bodyPr wrap="none" rtlCol="0">
            <a:spAutoFit/>
          </a:bodyPr>
          <a:lstStyle/>
          <a:p>
            <a:r>
              <a:rPr lang="en-US" dirty="0"/>
              <a:t>X-Ray Image </a:t>
            </a:r>
          </a:p>
        </p:txBody>
      </p:sp>
    </p:spTree>
    <p:extLst>
      <p:ext uri="{BB962C8B-B14F-4D97-AF65-F5344CB8AC3E}">
        <p14:creationId xmlns:p14="http://schemas.microsoft.com/office/powerpoint/2010/main" val="3254549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Semi-Structured Data </a:t>
            </a:r>
            <a:endParaRPr lang="en-US" dirty="0"/>
          </a:p>
        </p:txBody>
      </p:sp>
      <p:sp>
        <p:nvSpPr>
          <p:cNvPr id="3" name="Content Placeholder 2"/>
          <p:cNvSpPr>
            <a:spLocks noGrp="1"/>
          </p:cNvSpPr>
          <p:nvPr>
            <p:ph idx="1"/>
          </p:nvPr>
        </p:nvSpPr>
        <p:spPr>
          <a:xfrm>
            <a:off x="457200" y="1600200"/>
            <a:ext cx="8229600" cy="5105400"/>
          </a:xfrm>
        </p:spPr>
        <p:txBody>
          <a:bodyPr>
            <a:normAutofit fontScale="77500" lnSpcReduction="20000"/>
          </a:bodyPr>
          <a:lstStyle/>
          <a:p>
            <a:r>
              <a:rPr lang="en-US" dirty="0"/>
              <a:t>Semi-structured data lies in between structured and unstructured data. </a:t>
            </a:r>
          </a:p>
          <a:p>
            <a:r>
              <a:rPr lang="en-US" dirty="0"/>
              <a:t>It is a type of structured data, but lacks a strict structure imposed by an underlying data model. </a:t>
            </a:r>
          </a:p>
          <a:p>
            <a:r>
              <a:rPr lang="en-US" dirty="0"/>
              <a:t>With semi-structured data, tags or other types of markers are used to identify certain elements within the data, but the data doesn’t have a rigid structure from which complete semantic meaning can be easily extracted without much further processing. </a:t>
            </a:r>
          </a:p>
          <a:p>
            <a:r>
              <a:rPr lang="en-US" dirty="0"/>
              <a:t>For example, word processing software now can include metadata showing the author's name and the date created, while the bulk of the document contains unstructured text. </a:t>
            </a:r>
          </a:p>
          <a:p>
            <a:pPr lvl="1"/>
            <a:r>
              <a:rPr lang="en-US" dirty="0"/>
              <a:t>Sophisticated learning algorithms would have to mine the text to understand what the text was about, because no model exists that classifies the text into neat categories</a:t>
            </a:r>
          </a:p>
          <a:p>
            <a:pPr lvl="1"/>
            <a:r>
              <a:rPr lang="en-US" dirty="0"/>
              <a:t>As an additional nuance, the text in the document may be further tagged as including table of contents, chapters, and sections. </a:t>
            </a:r>
          </a:p>
          <a:p>
            <a:r>
              <a:rPr lang="en-US" dirty="0"/>
              <a:t>Emails have the sender, recipient, date, time and other fixed fields added to the unstructured data of the email message content and any attachments. </a:t>
            </a:r>
          </a:p>
          <a:p>
            <a:r>
              <a:rPr lang="en-US" dirty="0"/>
              <a:t>Photos or other graphics can be tagged with keywords such as the creator, date, location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79</a:t>
            </a:fld>
            <a:endParaRPr lang="en-US" dirty="0"/>
          </a:p>
        </p:txBody>
      </p:sp>
    </p:spTree>
    <p:extLst>
      <p:ext uri="{BB962C8B-B14F-4D97-AF65-F5344CB8AC3E}">
        <p14:creationId xmlns:p14="http://schemas.microsoft.com/office/powerpoint/2010/main" val="930463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D14D0-9262-154F-98C1-6F3C5BEDD844}"/>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101D696-04B8-524D-91BC-0DF828F6EB39}"/>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099584E9-6C62-B345-BB30-7D5F7D46E3DE}"/>
              </a:ext>
            </a:extLst>
          </p:cNvPr>
          <p:cNvSpPr>
            <a:spLocks noGrp="1"/>
          </p:cNvSpPr>
          <p:nvPr>
            <p:ph type="sldNum" sz="quarter" idx="12"/>
          </p:nvPr>
        </p:nvSpPr>
        <p:spPr/>
        <p:txBody>
          <a:bodyPr/>
          <a:lstStyle/>
          <a:p>
            <a:fld id="{9AA7C465-8597-4488-B68C-958448427716}" type="slidenum">
              <a:rPr lang="en-US" smtClean="0"/>
              <a:t>8</a:t>
            </a:fld>
            <a:endParaRPr lang="en-US" dirty="0"/>
          </a:p>
        </p:txBody>
      </p:sp>
      <p:pic>
        <p:nvPicPr>
          <p:cNvPr id="5" name="Picture 4">
            <a:extLst>
              <a:ext uri="{FF2B5EF4-FFF2-40B4-BE49-F238E27FC236}">
                <a16:creationId xmlns:a16="http://schemas.microsoft.com/office/drawing/2014/main" id="{103E4102-904F-2D40-A850-4783275F720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5128" b="2564"/>
          <a:stretch/>
        </p:blipFill>
        <p:spPr>
          <a:xfrm>
            <a:off x="548640" y="677327"/>
            <a:ext cx="8138160" cy="6028273"/>
          </a:xfrm>
          <a:prstGeom prst="rect">
            <a:avLst/>
          </a:prstGeom>
        </p:spPr>
      </p:pic>
    </p:spTree>
    <p:extLst>
      <p:ext uri="{BB962C8B-B14F-4D97-AF65-F5344CB8AC3E}">
        <p14:creationId xmlns:p14="http://schemas.microsoft.com/office/powerpoint/2010/main" val="4236601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Semi-Structured Data Examples</a:t>
            </a:r>
            <a:endParaRPr lang="en-US" dirty="0"/>
          </a:p>
        </p:txBody>
      </p:sp>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80</a:t>
            </a:fld>
            <a:endParaRPr lang="en-US" dirty="0"/>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03162" y="1905000"/>
            <a:ext cx="7554410" cy="2545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3735124419"/>
              </p:ext>
            </p:extLst>
          </p:nvPr>
        </p:nvGraphicFramePr>
        <p:xfrm>
          <a:off x="228600" y="4724400"/>
          <a:ext cx="5486400" cy="1760985"/>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352197">
                <a:tc>
                  <a:txBody>
                    <a:bodyPr/>
                    <a:lstStyle/>
                    <a:p>
                      <a:pPr algn="l"/>
                      <a:r>
                        <a:rPr lang="en-US" sz="1700" b="0" dirty="0">
                          <a:effectLst/>
                        </a:rPr>
                        <a:t>Component</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tc>
                  <a:txBody>
                    <a:bodyPr/>
                    <a:lstStyle/>
                    <a:p>
                      <a:pPr algn="l"/>
                      <a:r>
                        <a:rPr lang="en-US" sz="1700" b="0" dirty="0">
                          <a:effectLst/>
                        </a:rPr>
                        <a:t>Your Value</a:t>
                      </a:r>
                    </a:p>
                  </a:txBody>
                  <a:tcPr marL="88049" marR="88049" marT="44025" marB="44025" anchor="ctr">
                    <a:lnL>
                      <a:noFill/>
                    </a:lnL>
                    <a:lnR>
                      <a:noFill/>
                    </a:lnR>
                    <a:lnT>
                      <a:noFill/>
                    </a:lnT>
                    <a:lnB w="12700" cap="flat" cmpd="sng" algn="ctr">
                      <a:solidFill>
                        <a:srgbClr val="EAEAEA"/>
                      </a:solidFill>
                      <a:prstDash val="solid"/>
                      <a:round/>
                      <a:headEnd type="none" w="med" len="med"/>
                      <a:tailEnd type="none" w="med" len="med"/>
                    </a:lnB>
                  </a:tcPr>
                </a:tc>
                <a:extLst>
                  <a:ext uri="{0D108BD9-81ED-4DB2-BD59-A6C34878D82A}">
                    <a16:rowId xmlns:a16="http://schemas.microsoft.com/office/drawing/2014/main" val="10000"/>
                  </a:ext>
                </a:extLst>
              </a:tr>
              <a:tr h="352197">
                <a:tc>
                  <a:txBody>
                    <a:bodyPr/>
                    <a:lstStyle/>
                    <a:p>
                      <a:pPr fontAlgn="t"/>
                      <a:r>
                        <a:rPr lang="en-US" sz="1700" b="1" dirty="0">
                          <a:effectLst/>
                        </a:rPr>
                        <a:t>GLUCOSE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108</a:t>
                      </a:r>
                      <a:r>
                        <a:rPr lang="en-US" sz="1700" b="0" dirty="0">
                          <a:effectLst/>
                        </a:rPr>
                        <a:t> mg/dL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2197">
                <a:tc>
                  <a:txBody>
                    <a:bodyPr/>
                    <a:lstStyle/>
                    <a:p>
                      <a:pPr fontAlgn="t"/>
                      <a:r>
                        <a:rPr lang="en-US" sz="1700" b="1" dirty="0">
                          <a:effectLst/>
                        </a:rPr>
                        <a:t>SODIUM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136</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2197">
                <a:tc>
                  <a:txBody>
                    <a:bodyPr/>
                    <a:lstStyle/>
                    <a:p>
                      <a:pPr fontAlgn="t"/>
                      <a:r>
                        <a:rPr lang="en-US" sz="1700" b="1" dirty="0">
                          <a:effectLst/>
                        </a:rPr>
                        <a:t>POTASSIUM</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4.0</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2197">
                <a:tc>
                  <a:txBody>
                    <a:bodyPr/>
                    <a:lstStyle/>
                    <a:p>
                      <a:pPr fontAlgn="t"/>
                      <a:r>
                        <a:rPr lang="en-US" sz="1700" b="1" dirty="0">
                          <a:effectLst/>
                        </a:rPr>
                        <a:t>CHLORIDE</a:t>
                      </a: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tc>
                  <a:txBody>
                    <a:bodyPr/>
                    <a:lstStyle/>
                    <a:p>
                      <a:pPr fontAlgn="t"/>
                      <a:r>
                        <a:rPr lang="en-US" sz="1700" b="1" dirty="0">
                          <a:effectLst/>
                        </a:rPr>
                        <a:t>101</a:t>
                      </a:r>
                      <a:r>
                        <a:rPr lang="en-US" sz="1700" b="0" dirty="0">
                          <a:effectLst/>
                        </a:rPr>
                        <a:t> meq/L</a:t>
                      </a:r>
                      <a:endParaRPr lang="en-US" sz="1700" b="1" dirty="0">
                        <a:effectLst/>
                      </a:endParaRPr>
                    </a:p>
                  </a:txBody>
                  <a:tcPr marL="88049" marR="88049" marT="44025" marB="44025">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7" name="Rectangle 6"/>
          <p:cNvSpPr/>
          <p:nvPr/>
        </p:nvSpPr>
        <p:spPr>
          <a:xfrm>
            <a:off x="4267200" y="5257800"/>
            <a:ext cx="4419600" cy="13849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Rectangle 4"/>
          <p:cNvSpPr/>
          <p:nvPr/>
        </p:nvSpPr>
        <p:spPr>
          <a:xfrm>
            <a:off x="4267200" y="5257800"/>
            <a:ext cx="4419600" cy="1384995"/>
          </a:xfrm>
          <a:prstGeom prst="rect">
            <a:avLst/>
          </a:prstGeom>
        </p:spPr>
        <p:txBody>
          <a:bodyPr wrap="square">
            <a:spAutoFit/>
          </a:bodyPr>
          <a:lstStyle/>
          <a:p>
            <a:r>
              <a:rPr lang="en-US" sz="1200" dirty="0"/>
              <a:t>Study Result</a:t>
            </a:r>
          </a:p>
          <a:p>
            <a:r>
              <a:rPr lang="en-US" sz="1200" dirty="0"/>
              <a:t>Impression</a:t>
            </a:r>
          </a:p>
          <a:p>
            <a:r>
              <a:rPr lang="en-US" sz="1200" dirty="0"/>
              <a:t>IMPRESSION:</a:t>
            </a:r>
            <a:br>
              <a:rPr lang="en-US" sz="1200" dirty="0"/>
            </a:br>
            <a:r>
              <a:rPr lang="en-US" sz="1200" dirty="0"/>
              <a:t>1. Stable simple cystic pancreatic foci, which likely reflect side branch intraductal papillary mucinous neoplasms; follow up in 2 years is recommended per guidelines provided below.</a:t>
            </a:r>
            <a:br>
              <a:rPr lang="en-US" sz="1200" dirty="0"/>
            </a:br>
            <a:r>
              <a:rPr lang="en-US" sz="1200" dirty="0"/>
              <a:t>2. Unchanged hemorrhagic/proteinaceous left renal cyst.</a:t>
            </a:r>
          </a:p>
        </p:txBody>
      </p:sp>
      <p:sp>
        <p:nvSpPr>
          <p:cNvPr id="8" name="TextBox 7"/>
          <p:cNvSpPr txBox="1"/>
          <p:nvPr/>
        </p:nvSpPr>
        <p:spPr>
          <a:xfrm>
            <a:off x="1524000" y="1524000"/>
            <a:ext cx="1706557" cy="369332"/>
          </a:xfrm>
          <a:prstGeom prst="rect">
            <a:avLst/>
          </a:prstGeom>
          <a:noFill/>
        </p:spPr>
        <p:txBody>
          <a:bodyPr wrap="none" rtlCol="0">
            <a:spAutoFit/>
          </a:bodyPr>
          <a:lstStyle/>
          <a:p>
            <a:r>
              <a:rPr lang="en-US" dirty="0"/>
              <a:t>HTTP Request</a:t>
            </a:r>
          </a:p>
        </p:txBody>
      </p:sp>
      <p:sp>
        <p:nvSpPr>
          <p:cNvPr id="10" name="TextBox 9"/>
          <p:cNvSpPr txBox="1"/>
          <p:nvPr/>
        </p:nvSpPr>
        <p:spPr>
          <a:xfrm>
            <a:off x="5715000" y="4459653"/>
            <a:ext cx="1787669" cy="369332"/>
          </a:xfrm>
          <a:prstGeom prst="rect">
            <a:avLst/>
          </a:prstGeom>
          <a:noFill/>
        </p:spPr>
        <p:txBody>
          <a:bodyPr wrap="none" rtlCol="0">
            <a:spAutoFit/>
          </a:bodyPr>
          <a:lstStyle/>
          <a:p>
            <a:r>
              <a:rPr lang="en-US" dirty="0"/>
              <a:t>Medical Record</a:t>
            </a:r>
          </a:p>
        </p:txBody>
      </p:sp>
    </p:spTree>
    <p:extLst>
      <p:ext uri="{BB962C8B-B14F-4D97-AF65-F5344CB8AC3E}">
        <p14:creationId xmlns:p14="http://schemas.microsoft.com/office/powerpoint/2010/main" val="3973810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Other Characteristics</a:t>
            </a:r>
            <a:endParaRPr lang="en-US" dirty="0"/>
          </a:p>
        </p:txBody>
      </p:sp>
      <p:sp>
        <p:nvSpPr>
          <p:cNvPr id="3" name="Content Placeholder 2"/>
          <p:cNvSpPr>
            <a:spLocks noGrp="1"/>
          </p:cNvSpPr>
          <p:nvPr>
            <p:ph idx="1"/>
          </p:nvPr>
        </p:nvSpPr>
        <p:spPr/>
        <p:txBody>
          <a:bodyPr>
            <a:normAutofit/>
          </a:bodyPr>
          <a:lstStyle/>
          <a:p>
            <a:r>
              <a:rPr lang="en-US" sz="2000" dirty="0"/>
              <a:t>Various individuals and organizations have suggested expanding the original three Vs:</a:t>
            </a:r>
          </a:p>
          <a:p>
            <a:r>
              <a:rPr lang="en-US" sz="2000" b="1" dirty="0"/>
              <a:t>Veracity</a:t>
            </a:r>
            <a:r>
              <a:rPr lang="en-US" sz="2000" dirty="0"/>
              <a:t>: The variety of sources and the complexity of the processing can lead to challenges in evaluating the quality of the data (and consequently, the quality of the resulting analysis)</a:t>
            </a:r>
          </a:p>
          <a:p>
            <a:r>
              <a:rPr lang="en-US" sz="2000" b="1" dirty="0"/>
              <a:t>Variability</a:t>
            </a:r>
            <a:r>
              <a:rPr lang="en-US" sz="2000" dirty="0"/>
              <a:t>: Variation in the data leads to wide variation in quality. </a:t>
            </a:r>
          </a:p>
          <a:p>
            <a:pPr lvl="1"/>
            <a:r>
              <a:rPr lang="en-US" sz="1600" dirty="0"/>
              <a:t>Additional resources may be needed to identify, process, or filter low quality data to make it more useful.</a:t>
            </a:r>
          </a:p>
          <a:p>
            <a:r>
              <a:rPr lang="en-US" sz="2000" b="1" dirty="0"/>
              <a:t>Value</a:t>
            </a:r>
            <a:r>
              <a:rPr lang="en-US" sz="2000" dirty="0"/>
              <a:t>: The ultimate challenge of big data is delivering value.</a:t>
            </a:r>
          </a:p>
          <a:p>
            <a:pPr lvl="1"/>
            <a:r>
              <a:rPr lang="en-US" sz="1600" dirty="0"/>
              <a:t>Sometimes, the systems and processes in place are complex enough that using the data and extracting actual value can become difficult.</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81</a:t>
            </a:fld>
            <a:endParaRPr lang="en-US" dirty="0"/>
          </a:p>
        </p:txBody>
      </p:sp>
    </p:spTree>
    <p:extLst>
      <p:ext uri="{BB962C8B-B14F-4D97-AF65-F5344CB8AC3E}">
        <p14:creationId xmlns:p14="http://schemas.microsoft.com/office/powerpoint/2010/main" val="1168237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28839"/>
            <a:ext cx="7620000" cy="5276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353050"/>
            <a:ext cx="13239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82</a:t>
            </a:fld>
            <a:endParaRPr lang="en-US" dirty="0"/>
          </a:p>
        </p:txBody>
      </p:sp>
    </p:spTree>
    <p:extLst>
      <p:ext uri="{BB962C8B-B14F-4D97-AF65-F5344CB8AC3E}">
        <p14:creationId xmlns:p14="http://schemas.microsoft.com/office/powerpoint/2010/main" val="12885561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Value from Big Data in Healthcare</a:t>
            </a:r>
          </a:p>
        </p:txBody>
      </p:sp>
      <p:sp>
        <p:nvSpPr>
          <p:cNvPr id="3" name="Content Placeholder 2"/>
          <p:cNvSpPr>
            <a:spLocks noGrp="1"/>
          </p:cNvSpPr>
          <p:nvPr>
            <p:ph idx="1"/>
          </p:nvPr>
        </p:nvSpPr>
        <p:spPr>
          <a:xfrm>
            <a:off x="457200" y="1600200"/>
            <a:ext cx="8229600" cy="4953000"/>
          </a:xfrm>
        </p:spPr>
        <p:txBody>
          <a:bodyPr>
            <a:noAutofit/>
          </a:bodyPr>
          <a:lstStyle/>
          <a:p>
            <a:r>
              <a:rPr lang="en-US" sz="2000" b="1" dirty="0"/>
              <a:t>Optimize costs</a:t>
            </a:r>
          </a:p>
          <a:p>
            <a:pPr lvl="1"/>
            <a:r>
              <a:rPr lang="en-US" sz="1600" dirty="0"/>
              <a:t>The McKinsey Global Institute estimates that the potential value from Big Data in healthcare could reach more than $300 billion USD a year.</a:t>
            </a:r>
          </a:p>
          <a:p>
            <a:r>
              <a:rPr lang="en-US" sz="2000" b="1" dirty="0"/>
              <a:t>Reducing preventable readmissions</a:t>
            </a:r>
          </a:p>
          <a:p>
            <a:pPr lvl="1"/>
            <a:r>
              <a:rPr lang="en-US" sz="1600" dirty="0"/>
              <a:t>Comply with a U.S. Affordable Care Act provision that reduces payouts to Medicare Prospective Payment Systems (PPS) hospitals with excess readmissions. </a:t>
            </a:r>
          </a:p>
          <a:p>
            <a:pPr lvl="1"/>
            <a:r>
              <a:rPr lang="en-US" sz="1600" dirty="0"/>
              <a:t>Implementing proper discharge planning and instructions for cardiac patients could save a 350-bed hospital $486,000 USD every year.</a:t>
            </a:r>
          </a:p>
          <a:p>
            <a:r>
              <a:rPr lang="en-US" sz="2000" b="1" dirty="0"/>
              <a:t>Improving physician and worker performance</a:t>
            </a:r>
          </a:p>
          <a:p>
            <a:pPr lvl="1"/>
            <a:r>
              <a:rPr lang="en-US" sz="1600" dirty="0"/>
              <a:t>Help improve physician performance by giving them the tools to create treatment plans based on information that validates what has </a:t>
            </a:r>
          </a:p>
          <a:p>
            <a:pPr lvl="1"/>
            <a:r>
              <a:rPr lang="en-US" sz="1600" dirty="0"/>
              <a:t>This supports more targeted treatments that can translate into bottom line savings.</a:t>
            </a:r>
          </a:p>
          <a:p>
            <a:r>
              <a:rPr lang="en-US" sz="2000" b="1" dirty="0"/>
              <a:t>Drive greater operational efficiencies</a:t>
            </a:r>
          </a:p>
          <a:p>
            <a:pPr lvl="1"/>
            <a:r>
              <a:rPr lang="en-US" sz="1600" dirty="0"/>
              <a:t>Applying proven data analytics in every area of the organization leads to better decisions being made in real time that will result in more efficiently run facilities.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83</a:t>
            </a:fld>
            <a:endParaRPr lang="en-US" dirty="0"/>
          </a:p>
        </p:txBody>
      </p:sp>
    </p:spTree>
    <p:extLst>
      <p:ext uri="{BB962C8B-B14F-4D97-AF65-F5344CB8AC3E}">
        <p14:creationId xmlns:p14="http://schemas.microsoft.com/office/powerpoint/2010/main" val="4195424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from Big Data in Healthcare</a:t>
            </a:r>
          </a:p>
        </p:txBody>
      </p:sp>
      <p:sp>
        <p:nvSpPr>
          <p:cNvPr id="3" name="Content Placeholder 2"/>
          <p:cNvSpPr>
            <a:spLocks noGrp="1"/>
          </p:cNvSpPr>
          <p:nvPr>
            <p:ph idx="1"/>
          </p:nvPr>
        </p:nvSpPr>
        <p:spPr/>
        <p:txBody>
          <a:bodyPr>
            <a:normAutofit/>
          </a:bodyPr>
          <a:lstStyle/>
          <a:p>
            <a:r>
              <a:rPr lang="en-US" b="1" dirty="0"/>
              <a:t>Improve patient care</a:t>
            </a:r>
          </a:p>
          <a:p>
            <a:pPr lvl="1"/>
            <a:r>
              <a:rPr lang="en-US" dirty="0"/>
              <a:t>Two-thirds of executives working in federal healthcare agencies believe that Big Data will improve population health management and preventive care</a:t>
            </a:r>
          </a:p>
          <a:p>
            <a:r>
              <a:rPr lang="en-US" b="1" dirty="0"/>
              <a:t>Know patients better: </a:t>
            </a:r>
            <a:r>
              <a:rPr lang="en-US" dirty="0"/>
              <a:t>Healthcare providers can achieve a total view of a patient </a:t>
            </a:r>
          </a:p>
          <a:p>
            <a:pPr lvl="1"/>
            <a:r>
              <a:rPr lang="en-US" dirty="0"/>
              <a:t>By combining multiple data sources, such as medical device data, public health data, and socioeconomic data</a:t>
            </a:r>
          </a:p>
          <a:p>
            <a:r>
              <a:rPr lang="en-US" b="1" dirty="0"/>
              <a:t>Track patients better: </a:t>
            </a:r>
            <a:r>
              <a:rPr lang="en-US" dirty="0"/>
              <a:t>Big Data extends beyond any individual organization, which what makes it so valuable. </a:t>
            </a:r>
          </a:p>
          <a:p>
            <a:pPr lvl="1"/>
            <a:r>
              <a:rPr lang="en-US" dirty="0"/>
              <a:t>By tracking things like patient populations, current events, weather patterns, and other third-party data sources, healthcare providers can achieve greater visibility into the impact of care </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84</a:t>
            </a:fld>
            <a:endParaRPr lang="en-US" dirty="0"/>
          </a:p>
        </p:txBody>
      </p:sp>
    </p:spTree>
    <p:extLst>
      <p:ext uri="{BB962C8B-B14F-4D97-AF65-F5344CB8AC3E}">
        <p14:creationId xmlns:p14="http://schemas.microsoft.com/office/powerpoint/2010/main" val="2001154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t>Big Data refers to datasets whose size is beyond the ability of typical database software tools to capture, store, manage, and analyze. </a:t>
            </a:r>
          </a:p>
          <a:p>
            <a:pPr marL="0" indent="0" algn="ctr">
              <a:buNone/>
            </a:pPr>
            <a:endParaRPr lang="en-US" i="1" dirty="0"/>
          </a:p>
          <a:p>
            <a:pPr marL="0" indent="0" algn="ctr">
              <a:buNone/>
            </a:pPr>
            <a:r>
              <a:rPr lang="en-US" i="1" dirty="0"/>
              <a:t>The concept of Big Data is therefore relative to the storage and processing capability of prevalent technology of the time.</a:t>
            </a:r>
          </a:p>
          <a:p>
            <a:pPr marL="0" indent="0">
              <a:buNone/>
            </a:pPr>
            <a:endParaRPr lang="en-US" dirty="0"/>
          </a:p>
          <a:p>
            <a:pPr marL="0" indent="0">
              <a:buNone/>
            </a:pPr>
            <a:r>
              <a:rPr lang="en-US" sz="1600" dirty="0"/>
              <a:t>Manyika, J., Chui, M., Brown, B., Bughin, J., Dobbs, R., Roxburgh, C., &amp; Byers, A. H. (2011). </a:t>
            </a:r>
            <a:r>
              <a:rPr lang="en-US" sz="1600" i="1" dirty="0"/>
              <a:t>Big data: The next frontier for innovation, competition, and productivity</a:t>
            </a:r>
            <a:r>
              <a:rPr lang="en-US" sz="1600" dirty="0"/>
              <a:t>. New York, NY: McKinsey Global Institute.</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85</a:t>
            </a:fld>
            <a:endParaRPr lang="en-US" dirty="0"/>
          </a:p>
        </p:txBody>
      </p:sp>
    </p:spTree>
    <p:extLst>
      <p:ext uri="{BB962C8B-B14F-4D97-AF65-F5344CB8AC3E}">
        <p14:creationId xmlns:p14="http://schemas.microsoft.com/office/powerpoint/2010/main" val="9234936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is the frontier of a firm's ability to store, process, and access all the data it needs to operate effectively, make decisions, reduce risks, and serve customers</a:t>
            </a:r>
          </a:p>
          <a:p>
            <a:pPr marL="0" indent="0" algn="ctr">
              <a:buNone/>
            </a:pPr>
            <a:endParaRPr lang="en-US" i="1" dirty="0">
              <a:latin typeface="ITC Galliard LT Roman"/>
              <a:cs typeface="ITC Galliard LT Roman"/>
            </a:endParaRPr>
          </a:p>
          <a:p>
            <a:pPr marL="0" indent="0" algn="ctr">
              <a:buNone/>
            </a:pPr>
            <a:r>
              <a:rPr lang="en-US" dirty="0"/>
              <a:t>Forrester</a:t>
            </a:r>
            <a:endParaRPr lang="en-US" i="1" dirty="0">
              <a:latin typeface="ITC Galliard LT Roman"/>
            </a:endParaRP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86</a:t>
            </a:fld>
            <a:endParaRPr lang="en-US" dirty="0"/>
          </a:p>
        </p:txBody>
      </p:sp>
    </p:spTree>
    <p:extLst>
      <p:ext uri="{BB962C8B-B14F-4D97-AF65-F5344CB8AC3E}">
        <p14:creationId xmlns:p14="http://schemas.microsoft.com/office/powerpoint/2010/main" val="2562952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 (Famous)</a:t>
            </a:r>
          </a:p>
        </p:txBody>
      </p:sp>
      <p:sp>
        <p:nvSpPr>
          <p:cNvPr id="3" name="Content Placeholder 2"/>
          <p:cNvSpPr>
            <a:spLocks noGrp="1"/>
          </p:cNvSpPr>
          <p:nvPr>
            <p:ph idx="1"/>
          </p:nvPr>
        </p:nvSpPr>
        <p:spPr/>
        <p:txBody>
          <a:bodyPr/>
          <a:lstStyle/>
          <a:p>
            <a:pPr marL="0" indent="0" algn="ctr">
              <a:buNone/>
            </a:pPr>
            <a:r>
              <a:rPr lang="en-US" i="1" dirty="0">
                <a:latin typeface="ITC Galliard LT Roman"/>
                <a:cs typeface="ITC Galliard LT Roman"/>
              </a:rPr>
              <a:t>Big Data in general is defined as high volume, velocity and variety information assets that demand cost-effective, innovative forms of information processing for enhanced insight and decision making</a:t>
            </a:r>
          </a:p>
          <a:p>
            <a:pPr marL="0" indent="0" algn="ctr">
              <a:buNone/>
            </a:pPr>
            <a:endParaRPr lang="en-US" i="1" dirty="0">
              <a:latin typeface="ITC Galliard LT Roman"/>
            </a:endParaRPr>
          </a:p>
          <a:p>
            <a:pPr marL="0" indent="0" algn="ctr">
              <a:buNone/>
            </a:pPr>
            <a:r>
              <a:rPr lang="en-US" i="1" dirty="0">
                <a:latin typeface="ITC Galliard LT Roman"/>
              </a:rPr>
              <a:t>Gartner</a:t>
            </a:r>
          </a:p>
          <a:p>
            <a:pPr marL="0" indent="0" algn="ctr">
              <a:buNone/>
            </a:pPr>
            <a:endParaRPr lang="en-US" i="1" dirty="0">
              <a:latin typeface="ITC Galliard LT Roman"/>
            </a:endParaRPr>
          </a:p>
          <a:p>
            <a:pPr marL="0" indent="0" algn="ctr">
              <a:buNone/>
            </a:pPr>
            <a:r>
              <a:rPr lang="en-US" sz="1600" dirty="0"/>
              <a:t>Gartner, Inc. (2011, June 27). </a:t>
            </a:r>
            <a:r>
              <a:rPr lang="en-US" sz="1600" i="1" dirty="0"/>
              <a:t>Gartner says solving ‘big data’ challenge involves more than just managing volumes of data </a:t>
            </a:r>
            <a:r>
              <a:rPr lang="en-US" sz="1600" dirty="0"/>
              <a:t>[Press release]. Retrieved from http://www.gartner.com/ newsroom/id/1731916</a:t>
            </a:r>
          </a:p>
          <a:p>
            <a:pPr marL="0" indent="0" algn="ctr">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87</a:t>
            </a:fld>
            <a:endParaRPr lang="en-US" dirty="0"/>
          </a:p>
        </p:txBody>
      </p:sp>
    </p:spTree>
    <p:extLst>
      <p:ext uri="{BB962C8B-B14F-4D97-AF65-F5344CB8AC3E}">
        <p14:creationId xmlns:p14="http://schemas.microsoft.com/office/powerpoint/2010/main" val="644477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pPr marL="0" indent="0" algn="ctr">
              <a:buNone/>
            </a:pPr>
            <a:r>
              <a:rPr lang="en-US" i="1" dirty="0">
                <a:latin typeface="ITC Galliard LT Roman"/>
                <a:cs typeface="ITC Galliard LT Roman"/>
              </a:rPr>
              <a:t>Big data is data that exceeds the processing capacity of conventional database systems. The data is too big, moves too fast, or doesn't fit the strictures of your database architectures. To gain value from this data, you must choose an alternative way to process it</a:t>
            </a:r>
          </a:p>
          <a:p>
            <a:pPr marL="0" indent="0" algn="ctr">
              <a:buNone/>
            </a:pPr>
            <a:endParaRPr lang="en-US" dirty="0"/>
          </a:p>
          <a:p>
            <a:pPr marL="0" indent="0" algn="ctr">
              <a:buNone/>
            </a:pPr>
            <a:r>
              <a:rPr lang="en-US" i="1" dirty="0">
                <a:latin typeface="ITC Galliard LT Roman"/>
              </a:rPr>
              <a:t>O’Reilly</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88</a:t>
            </a:fld>
            <a:endParaRPr lang="en-US" dirty="0"/>
          </a:p>
        </p:txBody>
      </p:sp>
    </p:spTree>
    <p:extLst>
      <p:ext uri="{BB962C8B-B14F-4D97-AF65-F5344CB8AC3E}">
        <p14:creationId xmlns:p14="http://schemas.microsoft.com/office/powerpoint/2010/main" val="1360322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Possible Definition</a:t>
            </a:r>
          </a:p>
        </p:txBody>
      </p:sp>
      <p:sp>
        <p:nvSpPr>
          <p:cNvPr id="7" name="Content Placeholder 6"/>
          <p:cNvSpPr>
            <a:spLocks noGrp="1"/>
          </p:cNvSpPr>
          <p:nvPr>
            <p:ph idx="1"/>
          </p:nvPr>
        </p:nvSpPr>
        <p:spPr/>
        <p:txBody>
          <a:bodyPr>
            <a:normAutofit/>
          </a:bodyPr>
          <a:lstStyle/>
          <a:p>
            <a:r>
              <a:rPr lang="en-US" dirty="0"/>
              <a:t>“Big data” refers to datasets whose size is beyond the ability of typical database software tools to capture, store, manage, and analyze</a:t>
            </a:r>
          </a:p>
          <a:p>
            <a:r>
              <a:rPr lang="en-US" dirty="0"/>
              <a:t>This definition is intentionally subjective and incorporates a moving definition of how big a dataset needs to be in order to be considered big data</a:t>
            </a:r>
          </a:p>
          <a:p>
            <a:r>
              <a:rPr lang="en-US" dirty="0"/>
              <a:t>We don’t define big data in terms of being larger than a certain number of terabytes (thousands of gigabytes).</a:t>
            </a:r>
          </a:p>
          <a:p>
            <a:r>
              <a:rPr lang="en-US" dirty="0"/>
              <a:t>We assume that, as technology advances over time, the size of datasets that qualify as big data will also increase </a:t>
            </a:r>
          </a:p>
        </p:txBody>
      </p:sp>
      <p:sp>
        <p:nvSpPr>
          <p:cNvPr id="2" name="Footer Placeholder 1"/>
          <p:cNvSpPr>
            <a:spLocks noGrp="1"/>
          </p:cNvSpPr>
          <p:nvPr>
            <p:ph type="ftr" sz="quarter" idx="11"/>
          </p:nvPr>
        </p:nvSpPr>
        <p:spPr/>
        <p:txBody>
          <a:bodyPr/>
          <a:lstStyle/>
          <a:p>
            <a:r>
              <a:rPr lang="en-US" dirty="0"/>
              <a:t>Big Data Technologies - Module 01a</a:t>
            </a:r>
          </a:p>
        </p:txBody>
      </p:sp>
      <p:sp>
        <p:nvSpPr>
          <p:cNvPr id="3" name="Slide Number Placeholder 2"/>
          <p:cNvSpPr>
            <a:spLocks noGrp="1"/>
          </p:cNvSpPr>
          <p:nvPr>
            <p:ph type="sldNum" sz="quarter" idx="12"/>
          </p:nvPr>
        </p:nvSpPr>
        <p:spPr/>
        <p:txBody>
          <a:bodyPr/>
          <a:lstStyle/>
          <a:p>
            <a:fld id="{A89303E2-24A7-45FB-8F9B-C98A0FA0F4CA}" type="slidenum">
              <a:rPr lang="en-US" smtClean="0"/>
              <a:t>89</a:t>
            </a:fld>
            <a:endParaRPr lang="en-US" dirty="0"/>
          </a:p>
        </p:txBody>
      </p:sp>
    </p:spTree>
    <p:extLst>
      <p:ext uri="{BB962C8B-B14F-4D97-AF65-F5344CB8AC3E}">
        <p14:creationId xmlns:p14="http://schemas.microsoft.com/office/powerpoint/2010/main" val="207694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0361-B27A-724D-9D3B-C1582B224E61}"/>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7F9F27B-CE69-AC41-8F04-EEE15D85C868}"/>
              </a:ext>
            </a:extLst>
          </p:cNvPr>
          <p:cNvSpPr>
            <a:spLocks noGrp="1"/>
          </p:cNvSpPr>
          <p:nvPr>
            <p:ph type="ftr" sz="quarter" idx="11"/>
          </p:nvPr>
        </p:nvSpPr>
        <p:spPr/>
        <p:txBody>
          <a:bodyPr/>
          <a:lstStyle/>
          <a:p>
            <a:r>
              <a:rPr lang="sk-SK"/>
              <a:t>CSP554</a:t>
            </a:r>
            <a:r>
              <a:rPr lang="en-US"/>
              <a:t> Module 10</a:t>
            </a:r>
            <a:endParaRPr lang="en-US" dirty="0"/>
          </a:p>
        </p:txBody>
      </p:sp>
      <p:sp>
        <p:nvSpPr>
          <p:cNvPr id="4" name="Slide Number Placeholder 3">
            <a:extLst>
              <a:ext uri="{FF2B5EF4-FFF2-40B4-BE49-F238E27FC236}">
                <a16:creationId xmlns:a16="http://schemas.microsoft.com/office/drawing/2014/main" id="{9AEB175E-8B4D-1347-ADC7-CAEF1244D95A}"/>
              </a:ext>
            </a:extLst>
          </p:cNvPr>
          <p:cNvSpPr>
            <a:spLocks noGrp="1"/>
          </p:cNvSpPr>
          <p:nvPr>
            <p:ph type="sldNum" sz="quarter" idx="12"/>
          </p:nvPr>
        </p:nvSpPr>
        <p:spPr/>
        <p:txBody>
          <a:bodyPr/>
          <a:lstStyle/>
          <a:p>
            <a:fld id="{9AA7C465-8597-4488-B68C-958448427716}" type="slidenum">
              <a:rPr lang="en-US" smtClean="0"/>
              <a:t>9</a:t>
            </a:fld>
            <a:endParaRPr lang="en-US" dirty="0"/>
          </a:p>
        </p:txBody>
      </p:sp>
      <p:sp>
        <p:nvSpPr>
          <p:cNvPr id="6" name="Rectangle 5">
            <a:extLst>
              <a:ext uri="{FF2B5EF4-FFF2-40B4-BE49-F238E27FC236}">
                <a16:creationId xmlns:a16="http://schemas.microsoft.com/office/drawing/2014/main" id="{AF45A1AD-6B62-0740-865B-24870894379A}"/>
              </a:ext>
            </a:extLst>
          </p:cNvPr>
          <p:cNvSpPr/>
          <p:nvPr/>
        </p:nvSpPr>
        <p:spPr>
          <a:xfrm>
            <a:off x="434236" y="2057400"/>
            <a:ext cx="80010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 ZETTABYTE =</a:t>
            </a:r>
          </a:p>
          <a:p>
            <a:pPr algn="ctr"/>
            <a:endParaRPr lang="en-US" sz="3200" dirty="0"/>
          </a:p>
          <a:p>
            <a:pPr algn="ctr"/>
            <a:r>
              <a:rPr lang="en-US" sz="3200" dirty="0"/>
              <a:t>1,000,000,000,000,000,000,000 BYTES =</a:t>
            </a:r>
          </a:p>
          <a:p>
            <a:pPr algn="ctr"/>
            <a:endParaRPr lang="en-US" sz="3200" dirty="0"/>
          </a:p>
          <a:p>
            <a:pPr algn="ctr"/>
            <a:r>
              <a:rPr lang="en-US" sz="3200" dirty="0"/>
              <a:t>10</a:t>
            </a:r>
            <a:r>
              <a:rPr lang="en-US" sz="3200" baseline="30000" dirty="0"/>
              <a:t>21</a:t>
            </a:r>
            <a:r>
              <a:rPr lang="en-US" sz="3200" dirty="0"/>
              <a:t> BYTES</a:t>
            </a:r>
          </a:p>
          <a:p>
            <a:pPr algn="ctr"/>
            <a:endParaRPr lang="en-US" dirty="0"/>
          </a:p>
          <a:p>
            <a:pPr algn="ctr"/>
            <a:endParaRPr lang="en-US" dirty="0"/>
          </a:p>
        </p:txBody>
      </p:sp>
    </p:spTree>
    <p:extLst>
      <p:ext uri="{BB962C8B-B14F-4D97-AF65-F5344CB8AC3E}">
        <p14:creationId xmlns:p14="http://schemas.microsoft.com/office/powerpoint/2010/main" val="23753652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Definition</a:t>
            </a:r>
          </a:p>
        </p:txBody>
      </p:sp>
      <p:sp>
        <p:nvSpPr>
          <p:cNvPr id="3" name="Content Placeholder 2"/>
          <p:cNvSpPr>
            <a:spLocks noGrp="1"/>
          </p:cNvSpPr>
          <p:nvPr>
            <p:ph idx="1"/>
          </p:nvPr>
        </p:nvSpPr>
        <p:spPr/>
        <p:txBody>
          <a:bodyPr>
            <a:normAutofit/>
          </a:bodyPr>
          <a:lstStyle/>
          <a:p>
            <a:r>
              <a:rPr lang="en-US" dirty="0"/>
              <a:t>Big data is a generic term for the non-traditional strategies and technologies needed to gather, organize, process, and gather insights from large datasets.</a:t>
            </a:r>
          </a:p>
          <a:p>
            <a:r>
              <a:rPr lang="en-US" dirty="0"/>
              <a:t>While the problem of working with data that exceeds the computing power or storage of a single computer is not new, the pervasiveness, scale, and value of this type of computing has greatly expanded in recent years.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90</a:t>
            </a:fld>
            <a:endParaRPr lang="en-US" dirty="0"/>
          </a:p>
        </p:txBody>
      </p:sp>
    </p:spTree>
    <p:extLst>
      <p:ext uri="{BB962C8B-B14F-4D97-AF65-F5344CB8AC3E}">
        <p14:creationId xmlns:p14="http://schemas.microsoft.com/office/powerpoint/2010/main" val="426268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What Is Big Data?</a:t>
            </a:r>
          </a:p>
        </p:txBody>
      </p:sp>
      <p:sp>
        <p:nvSpPr>
          <p:cNvPr id="3" name="Content Placeholder 2"/>
          <p:cNvSpPr>
            <a:spLocks noGrp="1"/>
          </p:cNvSpPr>
          <p:nvPr>
            <p:ph idx="1"/>
          </p:nvPr>
        </p:nvSpPr>
        <p:spPr/>
        <p:txBody>
          <a:bodyPr>
            <a:normAutofit lnSpcReduction="10000"/>
          </a:bodyPr>
          <a:lstStyle/>
          <a:p>
            <a:r>
              <a:rPr lang="en-US" dirty="0"/>
              <a:t>An exact definition of “big data" is difficult to nail down because projects, vendors, practitioners, and business professionals use it quite differently. </a:t>
            </a:r>
          </a:p>
          <a:p>
            <a:r>
              <a:rPr lang="en-US" dirty="0"/>
              <a:t>With that in mind, generally speaking, big data is:</a:t>
            </a:r>
          </a:p>
          <a:p>
            <a:pPr lvl="1"/>
            <a:r>
              <a:rPr lang="en-US" dirty="0"/>
              <a:t>Large datasets having a range of structures</a:t>
            </a:r>
          </a:p>
          <a:p>
            <a:pPr lvl="1"/>
            <a:r>
              <a:rPr lang="en-US" dirty="0"/>
              <a:t>The category of computing strategies and technologies that are used to handle large datasets</a:t>
            </a:r>
          </a:p>
          <a:p>
            <a:r>
              <a:rPr lang="en-US" dirty="0"/>
              <a:t>In this context, "large dataset" means a dataset too large to reasonably process or store with traditional tooling or on a single computer.</a:t>
            </a:r>
          </a:p>
          <a:p>
            <a:r>
              <a:rPr lang="en-US" dirty="0"/>
              <a:t>The common scale of big datasets is constantly shifting and may vary significantly from organization to organization.</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91</a:t>
            </a:fld>
            <a:endParaRPr lang="en-US" dirty="0"/>
          </a:p>
        </p:txBody>
      </p:sp>
    </p:spTree>
    <p:extLst>
      <p:ext uri="{BB962C8B-B14F-4D97-AF65-F5344CB8AC3E}">
        <p14:creationId xmlns:p14="http://schemas.microsoft.com/office/powerpoint/2010/main" val="5815086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Drivers and Risks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94637"/>
            <a:ext cx="8915400" cy="462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Big Data Technologies - Module 01a</a:t>
            </a:r>
          </a:p>
        </p:txBody>
      </p:sp>
      <p:sp>
        <p:nvSpPr>
          <p:cNvPr id="4" name="Slide Number Placeholder 3"/>
          <p:cNvSpPr>
            <a:spLocks noGrp="1"/>
          </p:cNvSpPr>
          <p:nvPr>
            <p:ph type="sldNum" sz="quarter" idx="12"/>
          </p:nvPr>
        </p:nvSpPr>
        <p:spPr/>
        <p:txBody>
          <a:bodyPr/>
          <a:lstStyle/>
          <a:p>
            <a:fld id="{A89303E2-24A7-45FB-8F9B-C98A0FA0F4CA}" type="slidenum">
              <a:rPr lang="en-US" smtClean="0"/>
              <a:t>92</a:t>
            </a:fld>
            <a:endParaRPr lang="en-US" dirty="0"/>
          </a:p>
        </p:txBody>
      </p:sp>
    </p:spTree>
    <p:extLst>
      <p:ext uri="{BB962C8B-B14F-4D97-AF65-F5344CB8AC3E}">
        <p14:creationId xmlns:p14="http://schemas.microsoft.com/office/powerpoint/2010/main" val="14930504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Governance</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Managers will need to learn to embrace the evidence-based decision-making process. </a:t>
            </a:r>
          </a:p>
          <a:p>
            <a:r>
              <a:rPr lang="en-US" dirty="0"/>
              <a:t>Organizations have to redefine their understanding of “judgements” of the outcome of big data analytics.</a:t>
            </a:r>
          </a:p>
          <a:p>
            <a:r>
              <a:rPr lang="en-US" dirty="0"/>
              <a:t>Data can be of great value, but companies have to consider ownership and privacy issues before using big data results. </a:t>
            </a:r>
          </a:p>
          <a:p>
            <a:r>
              <a:rPr lang="en-US" dirty="0"/>
              <a:t>In the case of medical data, it is sometimes not clear who is the owner of the data, but using the data without the right legal foundation or consent of the patient may cause big problems.</a:t>
            </a:r>
          </a:p>
          <a:p>
            <a:r>
              <a:rPr lang="en-US" dirty="0"/>
              <a:t>Big data may bring about intellectual property issues, e.g. copyright and database rights infringements. </a:t>
            </a:r>
          </a:p>
          <a:p>
            <a:r>
              <a:rPr lang="en-US" dirty="0"/>
              <a:t>It will be a challenge to make sure that employees are not sharing inappropriate information, or too much data outside of the organization.</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93</a:t>
            </a:fld>
            <a:endParaRPr lang="en-US" dirty="0"/>
          </a:p>
        </p:txBody>
      </p:sp>
    </p:spTree>
    <p:extLst>
      <p:ext uri="{BB962C8B-B14F-4D97-AF65-F5344CB8AC3E}">
        <p14:creationId xmlns:p14="http://schemas.microsoft.com/office/powerpoint/2010/main" val="2451698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normAutofit fontScale="85000" lnSpcReduction="10000"/>
          </a:bodyPr>
          <a:lstStyle/>
          <a:p>
            <a:endParaRPr lang="en-US" dirty="0"/>
          </a:p>
          <a:p>
            <a:r>
              <a:rPr lang="en-US" dirty="0"/>
              <a:t>Simplified access to diverse sources of data and easy-to-ingest large amounts of information may result in increasing amount of “noise” in data and decrease in the overall level of data quality.</a:t>
            </a:r>
          </a:p>
          <a:p>
            <a:r>
              <a:rPr lang="en-US" dirty="0"/>
              <a:t>Many new technology market players don’t have mature enterprise-ready capabilities around implementation, support, training, etc.</a:t>
            </a:r>
          </a:p>
          <a:p>
            <a:r>
              <a:rPr lang="en-US" dirty="0"/>
              <a:t>New big data methods, architecture and volume variety impose additional risks of lack of control and governance over data, and this requires additional organizational focus. </a:t>
            </a:r>
          </a:p>
          <a:p>
            <a:r>
              <a:rPr lang="en-US" dirty="0"/>
              <a:t>Under the context of the complex data landscape, it is especially important to establish and maintain data lineage. </a:t>
            </a:r>
          </a:p>
          <a:p>
            <a:r>
              <a:rPr lang="en-US" dirty="0"/>
              <a:t>Organizations may struggle with finding the right skills and building internal capabilities for handling big data as most technologies and methods are relatively new, and market resources are in short supply.</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94</a:t>
            </a:fld>
            <a:endParaRPr lang="en-US" dirty="0"/>
          </a:p>
        </p:txBody>
      </p:sp>
    </p:spTree>
    <p:extLst>
      <p:ext uri="{BB962C8B-B14F-4D97-AF65-F5344CB8AC3E}">
        <p14:creationId xmlns:p14="http://schemas.microsoft.com/office/powerpoint/2010/main" val="24391706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normAutofit fontScale="92500" lnSpcReduction="10000"/>
          </a:bodyPr>
          <a:lstStyle/>
          <a:p>
            <a:endParaRPr lang="en-US" dirty="0"/>
          </a:p>
          <a:p>
            <a:r>
              <a:rPr lang="en-US" dirty="0"/>
              <a:t>More is not always better. More data can lead to an increased number of data quality issues, and confusion and lack of consistency in business decision making</a:t>
            </a:r>
          </a:p>
          <a:p>
            <a:pPr lvl="1"/>
            <a:r>
              <a:rPr lang="en-US" dirty="0"/>
              <a:t>Especially when conflicting information is present. </a:t>
            </a:r>
          </a:p>
          <a:p>
            <a:r>
              <a:rPr lang="en-US" dirty="0"/>
              <a:t>Integrated data architecture increases the challenges of data linkages and matching algorithms to distinguish items of relevance from piles of data.</a:t>
            </a:r>
          </a:p>
          <a:p>
            <a:r>
              <a:rPr lang="en-US" dirty="0"/>
              <a:t>Increased complexity of architectural landscape and the growing amount of data bring new challenges around data governance and data privacy. </a:t>
            </a:r>
          </a:p>
          <a:p>
            <a:r>
              <a:rPr lang="en-US" dirty="0"/>
              <a:t>Lack of capabilities, both within organizations and externally, make it hard to keep up with rapidly evolving hardware/software technology and implementation methods.</a:t>
            </a:r>
          </a:p>
          <a:p>
            <a:pPr marL="0" indent="0">
              <a:buNone/>
            </a:pPr>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95</a:t>
            </a:fld>
            <a:endParaRPr lang="en-US" dirty="0"/>
          </a:p>
        </p:txBody>
      </p:sp>
    </p:spTree>
    <p:extLst>
      <p:ext uri="{BB962C8B-B14F-4D97-AF65-F5344CB8AC3E}">
        <p14:creationId xmlns:p14="http://schemas.microsoft.com/office/powerpoint/2010/main" val="1144467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a:t>
            </a:r>
          </a:p>
        </p:txBody>
      </p:sp>
      <p:sp>
        <p:nvSpPr>
          <p:cNvPr id="3" name="Content Placeholder 2"/>
          <p:cNvSpPr>
            <a:spLocks noGrp="1"/>
          </p:cNvSpPr>
          <p:nvPr>
            <p:ph idx="1"/>
          </p:nvPr>
        </p:nvSpPr>
        <p:spPr>
          <a:xfrm>
            <a:off x="457200" y="1295400"/>
            <a:ext cx="8229600" cy="5257800"/>
          </a:xfrm>
        </p:spPr>
        <p:txBody>
          <a:bodyPr>
            <a:normAutofit fontScale="85000" lnSpcReduction="10000"/>
          </a:bodyPr>
          <a:lstStyle/>
          <a:p>
            <a:endParaRPr lang="en-US" dirty="0"/>
          </a:p>
          <a:p>
            <a:r>
              <a:rPr lang="en-US" dirty="0"/>
              <a:t>A key challenge is to know the right business questions to ask.</a:t>
            </a:r>
          </a:p>
          <a:p>
            <a:r>
              <a:rPr lang="en-US" dirty="0"/>
              <a:t>There are misunderstandings over what data is needed to make strategic or operational decisions.</a:t>
            </a:r>
          </a:p>
          <a:p>
            <a:r>
              <a:rPr lang="en-US" dirty="0"/>
              <a:t>Many organizations do not have the ability to analyze data timely enough to take advantage of new insights.</a:t>
            </a:r>
          </a:p>
          <a:p>
            <a:r>
              <a:rPr lang="en-US" dirty="0"/>
              <a:t>Not considering information from outside the organization (e.g., weather) that is relevant to answering bigger question is an ongoing concern.</a:t>
            </a:r>
          </a:p>
          <a:p>
            <a:r>
              <a:rPr lang="en-US" dirty="0"/>
              <a:t>Organizations can get overloaded and overwhelmed by trying to handle too much data.</a:t>
            </a:r>
          </a:p>
          <a:p>
            <a:r>
              <a:rPr lang="en-US" dirty="0"/>
              <a:t>The challenge of getting the right information to the right person at the right time is expanded due to the sheer size of big data.</a:t>
            </a:r>
          </a:p>
          <a:p>
            <a:r>
              <a:rPr lang="en-US" dirty="0"/>
              <a:t>The costs associated with managing and monitoring the quality, credibility and integrity of big data can be prohibitive.</a:t>
            </a:r>
          </a:p>
          <a:p>
            <a:r>
              <a:rPr lang="en-US" dirty="0"/>
              <a:t>There is a necessity to temper the expectation that big data will solve everything.</a:t>
            </a:r>
          </a:p>
          <a:p>
            <a:endParaRPr lang="en-US" dirty="0"/>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96</a:t>
            </a:fld>
            <a:endParaRPr lang="en-US" dirty="0"/>
          </a:p>
        </p:txBody>
      </p:sp>
    </p:spTree>
    <p:extLst>
      <p:ext uri="{BB962C8B-B14F-4D97-AF65-F5344CB8AC3E}">
        <p14:creationId xmlns:p14="http://schemas.microsoft.com/office/powerpoint/2010/main" val="2757361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a:t>
            </a:r>
          </a:p>
        </p:txBody>
      </p:sp>
      <p:sp>
        <p:nvSpPr>
          <p:cNvPr id="3" name="Content Placeholder 2"/>
          <p:cNvSpPr>
            <a:spLocks noGrp="1"/>
          </p:cNvSpPr>
          <p:nvPr>
            <p:ph idx="1"/>
          </p:nvPr>
        </p:nvSpPr>
        <p:spPr/>
        <p:txBody>
          <a:bodyPr>
            <a:normAutofit fontScale="92500"/>
          </a:bodyPr>
          <a:lstStyle/>
          <a:p>
            <a:endParaRPr lang="en-US" dirty="0"/>
          </a:p>
          <a:p>
            <a:r>
              <a:rPr lang="en-US" dirty="0"/>
              <a:t>A key concern is building and maintaining golden sources of data and determining which data sources should be golden.</a:t>
            </a:r>
          </a:p>
          <a:p>
            <a:r>
              <a:rPr lang="en-US" dirty="0"/>
              <a:t>Understanding the data domains and the level of data quality required for each data domain creates risk.</a:t>
            </a:r>
          </a:p>
          <a:p>
            <a:r>
              <a:rPr lang="en-US" dirty="0"/>
              <a:t>The need to interpret and assess unstructured data can be a challenge, and the quality of the unstructured data is often unproven.</a:t>
            </a:r>
          </a:p>
          <a:p>
            <a:r>
              <a:rPr lang="en-US" dirty="0"/>
              <a:t>Structured and unstructured data may not be integrated cohesively.</a:t>
            </a:r>
          </a:p>
          <a:p>
            <a:r>
              <a:rPr lang="en-US" dirty="0"/>
              <a:t>Existing information governance models will not be aligned to manage data quality for the newly acquired data.</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97</a:t>
            </a:fld>
            <a:endParaRPr lang="en-US" dirty="0"/>
          </a:p>
        </p:txBody>
      </p:sp>
    </p:spTree>
    <p:extLst>
      <p:ext uri="{BB962C8B-B14F-4D97-AF65-F5344CB8AC3E}">
        <p14:creationId xmlns:p14="http://schemas.microsoft.com/office/powerpoint/2010/main" val="5811009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p:txBody>
          <a:bodyPr>
            <a:normAutofit/>
          </a:bodyPr>
          <a:lstStyle/>
          <a:p>
            <a:endParaRPr lang="en-US" dirty="0"/>
          </a:p>
          <a:p>
            <a:r>
              <a:rPr lang="en-US" dirty="0"/>
              <a:t>Diverse sources of data results in distributed storage and management, compounding security vulnerabilities.</a:t>
            </a:r>
          </a:p>
          <a:p>
            <a:r>
              <a:rPr lang="en-US" dirty="0"/>
              <a:t>Cloud computing puts more data in motion and causes additional security complexities. </a:t>
            </a:r>
          </a:p>
          <a:p>
            <a:r>
              <a:rPr lang="en-US" dirty="0"/>
              <a:t>Lost data results in more direct impact to the end consumer. This, coupled with the behavioral data collected, can lead to more sophisticated attacks, e.g., social engineering attempts on targeted consumers.</a:t>
            </a:r>
          </a:p>
          <a:p>
            <a:r>
              <a:rPr lang="en-US" dirty="0"/>
              <a:t>Increasing global regulations raise the stakes around security as the cost of dealing with data breaches continues to grow.</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98</a:t>
            </a:fld>
            <a:endParaRPr lang="en-US" dirty="0"/>
          </a:p>
        </p:txBody>
      </p:sp>
    </p:spTree>
    <p:extLst>
      <p:ext uri="{BB962C8B-B14F-4D97-AF65-F5344CB8AC3E}">
        <p14:creationId xmlns:p14="http://schemas.microsoft.com/office/powerpoint/2010/main" val="3679788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p:txBody>
          <a:bodyPr>
            <a:normAutofit/>
          </a:bodyPr>
          <a:lstStyle/>
          <a:p>
            <a:endParaRPr lang="en-US" dirty="0"/>
          </a:p>
          <a:p>
            <a:r>
              <a:rPr lang="en-US" dirty="0"/>
              <a:t>Privacy considerations around personal information have always existed, but companies have traditionally dealt with them on a limited or single location basis.</a:t>
            </a:r>
          </a:p>
          <a:p>
            <a:r>
              <a:rPr lang="en-US" dirty="0"/>
              <a:t>Sensor and geolocation data may be used to identify an individual, even if no name is attached to the data, therefore increasing the need to define “personal information” that needs to be protected.</a:t>
            </a:r>
          </a:p>
          <a:p>
            <a:r>
              <a:rPr lang="en-US" dirty="0"/>
              <a:t>The ability to collect new sources of information, like car-based sensor data, increases the need to evaluate opt-in/opt-out procedures by consumers.</a:t>
            </a:r>
          </a:p>
        </p:txBody>
      </p:sp>
      <p:sp>
        <p:nvSpPr>
          <p:cNvPr id="4" name="Footer Placeholder 3"/>
          <p:cNvSpPr>
            <a:spLocks noGrp="1"/>
          </p:cNvSpPr>
          <p:nvPr>
            <p:ph type="ftr" sz="quarter" idx="11"/>
          </p:nvPr>
        </p:nvSpPr>
        <p:spPr/>
        <p:txBody>
          <a:bodyPr/>
          <a:lstStyle/>
          <a:p>
            <a:r>
              <a:rPr lang="en-US" dirty="0"/>
              <a:t>Big Data Technologies - Module 01a</a:t>
            </a:r>
          </a:p>
        </p:txBody>
      </p:sp>
      <p:sp>
        <p:nvSpPr>
          <p:cNvPr id="5" name="Slide Number Placeholder 4"/>
          <p:cNvSpPr>
            <a:spLocks noGrp="1"/>
          </p:cNvSpPr>
          <p:nvPr>
            <p:ph type="sldNum" sz="quarter" idx="12"/>
          </p:nvPr>
        </p:nvSpPr>
        <p:spPr/>
        <p:txBody>
          <a:bodyPr/>
          <a:lstStyle/>
          <a:p>
            <a:fld id="{A89303E2-24A7-45FB-8F9B-C98A0FA0F4CA}" type="slidenum">
              <a:rPr lang="en-US" smtClean="0"/>
              <a:t>99</a:t>
            </a:fld>
            <a:endParaRPr lang="en-US" dirty="0"/>
          </a:p>
        </p:txBody>
      </p:sp>
    </p:spTree>
    <p:extLst>
      <p:ext uri="{BB962C8B-B14F-4D97-AF65-F5344CB8AC3E}">
        <p14:creationId xmlns:p14="http://schemas.microsoft.com/office/powerpoint/2010/main" val="22968926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10506</TotalTime>
  <Words>9495</Words>
  <Application>Microsoft Macintosh PowerPoint</Application>
  <PresentationFormat>On-screen Show (4:3)</PresentationFormat>
  <Paragraphs>1069</Paragraphs>
  <Slides>116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Consolas</vt:lpstr>
      <vt:lpstr>Corbel</vt:lpstr>
      <vt:lpstr>ITC Galliard LT Roman</vt:lpstr>
      <vt:lpstr>Times New Roman</vt:lpstr>
      <vt:lpstr>Clarity</vt:lpstr>
      <vt:lpstr>CSP 554 Big Data Technologies</vt:lpstr>
      <vt:lpstr>Knowledge Discovery</vt:lpstr>
      <vt:lpstr>Knowledge Discovery Process</vt:lpstr>
      <vt:lpstr>Data Mining</vt:lpstr>
      <vt:lpstr>Knowledge Discovery Process Distribution of Data Science Effort</vt:lpstr>
      <vt:lpstr>Big Data</vt:lpstr>
      <vt:lpstr>PowerPoint Presentation</vt:lpstr>
      <vt:lpstr>PowerPoint Presentation</vt:lpstr>
      <vt:lpstr>PowerPoint Presentation</vt:lpstr>
      <vt:lpstr>Growth of Data Volume Across Time</vt:lpstr>
      <vt:lpstr>Big Data</vt:lpstr>
      <vt:lpstr>The Challenge Posed by Big Data Why Do We Need Specialized Big Data Technology?</vt:lpstr>
      <vt:lpstr>Big Data Generates Value in Several Ways</vt:lpstr>
      <vt:lpstr>PowerPoint Presentation</vt:lpstr>
      <vt:lpstr>Course Information</vt:lpstr>
      <vt:lpstr>Contact Information</vt:lpstr>
      <vt:lpstr>Course Summary</vt:lpstr>
      <vt:lpstr>Required Texts</vt:lpstr>
      <vt:lpstr>Free Online Texts (also Blackboard)</vt:lpstr>
      <vt:lpstr>Grading Policies</vt:lpstr>
      <vt:lpstr>Quiz and Exam Policy</vt:lpstr>
      <vt:lpstr>Assignments, Projects/Paper Policies</vt:lpstr>
      <vt:lpstr>Project/Paper Topics</vt:lpstr>
      <vt:lpstr>Big Data Concepts</vt:lpstr>
      <vt:lpstr>The Rise of Big Data</vt:lpstr>
      <vt:lpstr>The Rise of Big Data</vt:lpstr>
      <vt:lpstr>The Challenge Posed by Big Data</vt:lpstr>
      <vt:lpstr>The Challenge Posed by Big Data</vt:lpstr>
      <vt:lpstr>What is the Value of Big Data?</vt:lpstr>
      <vt:lpstr>How Does Big Data Affect Our Daily Lives</vt:lpstr>
      <vt:lpstr>How Does Big Data Affect Our Daily Lives</vt:lpstr>
      <vt:lpstr>Big Data Use Cases</vt:lpstr>
      <vt:lpstr>Big Data Use Cases</vt:lpstr>
      <vt:lpstr>Changing Perspective</vt:lpstr>
      <vt:lpstr>Who’s Generating Big Data</vt:lpstr>
      <vt:lpstr>Key Enablers</vt:lpstr>
      <vt:lpstr>Why is Big Data a Challenge?</vt:lpstr>
      <vt:lpstr>Why is Big Data a Challenge?</vt:lpstr>
      <vt:lpstr>Another Challenge of Big Data</vt:lpstr>
      <vt:lpstr>Organizational Challenges</vt:lpstr>
      <vt:lpstr>Why Are Big Data Systems Different?</vt:lpstr>
      <vt:lpstr>Attributes of Big Data (3 Vs)</vt:lpstr>
      <vt:lpstr>Some “Facts” About the 3 V’s</vt:lpstr>
      <vt:lpstr>Volume</vt:lpstr>
      <vt:lpstr>When is Big Data “Big?”</vt:lpstr>
      <vt:lpstr>Volume</vt:lpstr>
      <vt:lpstr>Volume</vt:lpstr>
      <vt:lpstr>Data Collected in One Minute</vt:lpstr>
      <vt:lpstr>Some “Facts” About Big Data</vt:lpstr>
      <vt:lpstr>Four Domains of Big Data in 2025 In each of the four domains, the projected annual storage and computing needs are presented across the data lifecycle. </vt:lpstr>
      <vt:lpstr>A Brief Interlude…</vt:lpstr>
      <vt:lpstr>A Brief Interlude…</vt:lpstr>
      <vt:lpstr>But First Let’s Think of File Systems</vt:lpstr>
      <vt:lpstr>Now Let’s Think of the Internet</vt:lpstr>
      <vt:lpstr>Now Let’s Think of the Internet</vt:lpstr>
      <vt:lpstr>From the Internet to Object Stores</vt:lpstr>
      <vt:lpstr>From the Internet to Object Stores</vt:lpstr>
      <vt:lpstr>From the Internet to Object Stores</vt:lpstr>
      <vt:lpstr>Amazon S3</vt:lpstr>
      <vt:lpstr>Amazon S3 Concepts</vt:lpstr>
      <vt:lpstr>Amazon S3 Concepts</vt:lpstr>
      <vt:lpstr>Amazon S3 Concepts</vt:lpstr>
      <vt:lpstr>Amazon S3 Concepts</vt:lpstr>
      <vt:lpstr>Amazon S3 Concepts</vt:lpstr>
      <vt:lpstr>Amazon S3 Concepts</vt:lpstr>
      <vt:lpstr>Amazon S3 Concepts</vt:lpstr>
      <vt:lpstr>Amazon S3 Concepts</vt:lpstr>
      <vt:lpstr>Amazon S3 Concepts</vt:lpstr>
      <vt:lpstr>Velocity</vt:lpstr>
      <vt:lpstr>Velocity</vt:lpstr>
      <vt:lpstr>Velocity</vt:lpstr>
      <vt:lpstr>Variety</vt:lpstr>
      <vt:lpstr>Variety</vt:lpstr>
      <vt:lpstr>Variety</vt:lpstr>
      <vt:lpstr>Structured Data </vt:lpstr>
      <vt:lpstr>Structured Data Example</vt:lpstr>
      <vt:lpstr>Unstructured Data </vt:lpstr>
      <vt:lpstr>Unstructured Data Example</vt:lpstr>
      <vt:lpstr>Semi-Structured Data </vt:lpstr>
      <vt:lpstr>Semi-Structured Data Examples</vt:lpstr>
      <vt:lpstr>Other Characteristics</vt:lpstr>
      <vt:lpstr>Value</vt:lpstr>
      <vt:lpstr>Value from Big Data in Healthcare</vt:lpstr>
      <vt:lpstr>Value from Big Data in Healthcare</vt:lpstr>
      <vt:lpstr>Possible Definition</vt:lpstr>
      <vt:lpstr>Possible Definition (Famous)</vt:lpstr>
      <vt:lpstr>Possible Definition (Famous)</vt:lpstr>
      <vt:lpstr>Possible Definition</vt:lpstr>
      <vt:lpstr>Possible Definition</vt:lpstr>
      <vt:lpstr>Possible Definition</vt:lpstr>
      <vt:lpstr>So What Is Big Data?</vt:lpstr>
      <vt:lpstr>Big Data Drivers and Risks</vt:lpstr>
      <vt:lpstr>Governance</vt:lpstr>
      <vt:lpstr>Management</vt:lpstr>
      <vt:lpstr>Architecture</vt:lpstr>
      <vt:lpstr>Usage</vt:lpstr>
      <vt:lpstr>Quality</vt:lpstr>
      <vt:lpstr>Security</vt:lpstr>
      <vt:lpstr>Privacy</vt:lpstr>
      <vt:lpstr>Big Data Pipeline</vt:lpstr>
      <vt:lpstr>Ingesting Data into the System</vt:lpstr>
      <vt:lpstr>Ingesting Data into the System</vt:lpstr>
      <vt:lpstr>Persisting the Data in Storage</vt:lpstr>
      <vt:lpstr>Persisting the Data in Storage</vt:lpstr>
      <vt:lpstr>Computing and Analyzing Data</vt:lpstr>
      <vt:lpstr>Computing and Analyzing Data</vt:lpstr>
      <vt:lpstr>Computing and Analyzing Data</vt:lpstr>
      <vt:lpstr>Computing and Analyzing Data</vt:lpstr>
      <vt:lpstr>Visualizing the Results</vt:lpstr>
      <vt:lpstr>Visualizing the Results</vt:lpstr>
      <vt:lpstr>Another Data Pipeline Perspective</vt:lpstr>
      <vt:lpstr>Conclusion</vt:lpstr>
      <vt:lpstr>Big Data Glossary</vt:lpstr>
      <vt:lpstr>Big Data Glossary</vt:lpstr>
      <vt:lpstr>Big Data Glossary</vt:lpstr>
      <vt:lpstr>Big Data Glossary</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CS595—Big Data Technologies</dc:title>
  <dc:creator>Rosen, Joseph</dc:creator>
  <cp:lastModifiedBy>Joseph Rosen</cp:lastModifiedBy>
  <cp:revision>88</cp:revision>
  <cp:lastPrinted>2016-12-28T14:01:12Z</cp:lastPrinted>
  <dcterms:created xsi:type="dcterms:W3CDTF">2016-12-25T20:42:30Z</dcterms:created>
  <dcterms:modified xsi:type="dcterms:W3CDTF">2020-08-26T21:36:06Z</dcterms:modified>
</cp:coreProperties>
</file>